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sldIdLst>
    <p:sldId id="256" r:id="rId2"/>
    <p:sldId id="268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9" r:id="rId12"/>
    <p:sldId id="272" r:id="rId13"/>
    <p:sldId id="270" r:id="rId14"/>
    <p:sldId id="271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66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39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2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65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09465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7798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933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3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56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56390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10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36C5BD-7353-4E31-BFEF-649D5232CF7D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CA7E43-288C-4DC8-BAA1-0F79A453C37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262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REGLEMENTATION </a:t>
            </a:r>
            <a:br>
              <a:rPr lang="fr-FR" dirty="0" smtClean="0"/>
            </a:br>
            <a:r>
              <a:rPr lang="fr-FR" dirty="0" smtClean="0"/>
              <a:t>FOAD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Modalites</a:t>
            </a:r>
            <a:r>
              <a:rPr lang="fr-FR" dirty="0" smtClean="0"/>
              <a:t> de Prise en charge financière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056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PIF:</a:t>
            </a:r>
            <a:br>
              <a:rPr lang="fr-FR" dirty="0" smtClean="0"/>
            </a:br>
            <a:r>
              <a:rPr lang="fr-FR" dirty="0" smtClean="0"/>
              <a:t>Protocole individuel de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4740" y="3099502"/>
            <a:ext cx="10178322" cy="1554479"/>
          </a:xfrm>
        </p:spPr>
        <p:txBody>
          <a:bodyPr/>
          <a:lstStyle/>
          <a:p>
            <a:r>
              <a:rPr lang="fr-FR" dirty="0" smtClean="0"/>
              <a:t>Issu de la circulaire de 2001, il permet de contractualiser les « droits et devoirs » de chaque partie ou de « jalonner » les parcours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74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2" b="6002"/>
          <a:stretch>
            <a:fillRect/>
          </a:stretch>
        </p:blipFill>
        <p:spPr/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796574" y="2065283"/>
            <a:ext cx="4395426" cy="1196670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justification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25851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L'ESTIMATION DE LA DURÉE </a:t>
            </a:r>
            <a:r>
              <a:rPr lang="fr-FR" dirty="0" smtClean="0"/>
              <a:t>,notion de forfait temps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4489" y="3131033"/>
            <a:ext cx="10178322" cy="3593591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l'objectif </a:t>
            </a:r>
            <a:r>
              <a:rPr lang="fr-FR" dirty="0"/>
              <a:t>de formation visé</a:t>
            </a:r>
            <a:br>
              <a:rPr lang="fr-FR" dirty="0"/>
            </a:br>
            <a:endParaRPr lang="fr-FR" dirty="0"/>
          </a:p>
          <a:p>
            <a:r>
              <a:rPr lang="fr-FR" dirty="0"/>
              <a:t>des objectifs pédagogiques à atteindre</a:t>
            </a:r>
            <a:br>
              <a:rPr lang="fr-FR" dirty="0"/>
            </a:br>
            <a:endParaRPr lang="fr-FR" dirty="0"/>
          </a:p>
          <a:p>
            <a:r>
              <a:rPr lang="fr-FR" dirty="0"/>
              <a:t>des </a:t>
            </a:r>
            <a:r>
              <a:rPr lang="fr-FR" dirty="0" err="1"/>
              <a:t>pré-requis</a:t>
            </a:r>
            <a:r>
              <a:rPr lang="fr-FR" dirty="0"/>
              <a:t> des apprenants</a:t>
            </a:r>
            <a:br>
              <a:rPr lang="fr-FR" dirty="0"/>
            </a:br>
            <a:endParaRPr lang="fr-FR" dirty="0"/>
          </a:p>
          <a:p>
            <a:r>
              <a:rPr lang="fr-FR" dirty="0"/>
              <a:t>des situations pédagogiques requises</a:t>
            </a:r>
            <a:br>
              <a:rPr lang="fr-FR" dirty="0"/>
            </a:br>
            <a:endParaRPr lang="fr-FR" dirty="0"/>
          </a:p>
          <a:p>
            <a:r>
              <a:rPr lang="fr-FR" dirty="0"/>
              <a:t>des livrables attendus</a:t>
            </a:r>
            <a:br>
              <a:rPr lang="fr-FR" dirty="0"/>
            </a:br>
            <a:endParaRPr lang="fr-FR" dirty="0"/>
          </a:p>
          <a:p>
            <a:r>
              <a:rPr lang="fr-FR" dirty="0"/>
              <a:t>des modalités d'évaluation</a:t>
            </a:r>
            <a:br>
              <a:rPr lang="fr-FR" dirty="0"/>
            </a:br>
            <a:endParaRPr lang="fr-FR" dirty="0"/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251061" y="2082622"/>
            <a:ext cx="10245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prestataire estime la durée moyenne nécessaire à un apprenant pour atteindre les objectifs </a:t>
            </a:r>
            <a:r>
              <a:rPr lang="fr-FR" dirty="0" smtClean="0"/>
              <a:t>pédagogiques</a:t>
            </a:r>
          </a:p>
          <a:p>
            <a:r>
              <a:rPr lang="fr-FR" dirty="0" smtClean="0"/>
              <a:t>en </a:t>
            </a:r>
            <a:r>
              <a:rPr lang="fr-FR" dirty="0"/>
              <a:t>tenant compte de </a:t>
            </a:r>
            <a:r>
              <a:rPr lang="fr-FR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6552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pièces permettant de démontrer </a:t>
            </a:r>
            <a:r>
              <a:rPr lang="fr-FR" b="1" dirty="0" smtClean="0"/>
              <a:t>la réalité </a:t>
            </a:r>
            <a:r>
              <a:rPr lang="fr-FR" dirty="0" smtClean="0"/>
              <a:t>de la FOAD: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3610304"/>
            <a:ext cx="10178322" cy="1686909"/>
          </a:xfrm>
        </p:spPr>
        <p:txBody>
          <a:bodyPr/>
          <a:lstStyle/>
          <a:p>
            <a:r>
              <a:rPr lang="fr-FR" dirty="0"/>
              <a:t>les justificatifs permettant d'attester de</a:t>
            </a:r>
            <a:r>
              <a:rPr lang="fr-FR" b="1" dirty="0"/>
              <a:t> la réalisation </a:t>
            </a:r>
            <a:r>
              <a:rPr lang="fr-FR" dirty="0"/>
              <a:t>des travaux</a:t>
            </a:r>
          </a:p>
          <a:p>
            <a:r>
              <a:rPr lang="fr-FR" dirty="0"/>
              <a:t>les informations et données relatives à l'accompagnement des stagiaires</a:t>
            </a:r>
          </a:p>
          <a:p>
            <a:r>
              <a:rPr lang="fr-FR" dirty="0"/>
              <a:t>les </a:t>
            </a:r>
            <a:r>
              <a:rPr lang="fr-FR" dirty="0" smtClean="0"/>
              <a:t>évaluations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418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CERTIFICAT DE REALISATION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2683290"/>
          </a:xfrm>
        </p:spPr>
        <p:txBody>
          <a:bodyPr/>
          <a:lstStyle/>
          <a:p>
            <a:r>
              <a:rPr lang="fr-FR" dirty="0" smtClean="0"/>
              <a:t>l’intitulé </a:t>
            </a:r>
            <a:r>
              <a:rPr lang="fr-FR" dirty="0"/>
              <a:t>de la formation </a:t>
            </a:r>
          </a:p>
          <a:p>
            <a:r>
              <a:rPr lang="fr-FR" dirty="0"/>
              <a:t>des dates de début et de fin de la formation </a:t>
            </a:r>
          </a:p>
          <a:p>
            <a:r>
              <a:rPr lang="fr-FR" dirty="0"/>
              <a:t>de la nature des activités pédagogiques réalisées ainsi que le temps estimé pour les réaliser </a:t>
            </a:r>
          </a:p>
          <a:p>
            <a:r>
              <a:rPr lang="fr-FR" dirty="0"/>
              <a:t>des évaluations et de leurs résultats </a:t>
            </a:r>
          </a:p>
          <a:p>
            <a:r>
              <a:rPr lang="fr-FR" dirty="0"/>
              <a:t>des échanges intervenus avec le formateur, le cas échéant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317917" y="1623639"/>
            <a:ext cx="2979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Produit par l’OF, il comprend: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069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L'organisme de formation s'engage à conserver tous ces éléments pendant une durée d'au moins </a:t>
            </a:r>
            <a:r>
              <a:rPr lang="fr-FR" b="1" dirty="0"/>
              <a:t>4 ans. 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Pour les financements FSE</a:t>
            </a:r>
            <a:r>
              <a:rPr lang="fr-FR" b="1" dirty="0"/>
              <a:t> 10 ans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496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63391" y="1598624"/>
            <a:ext cx="10178322" cy="3593591"/>
          </a:xfrm>
        </p:spPr>
        <p:txBody>
          <a:bodyPr/>
          <a:lstStyle/>
          <a:p>
            <a:r>
              <a:rPr lang="fr-FR" b="1" dirty="0"/>
              <a:t>Les relevés de connexion ne constituent pas un élément probatoire</a:t>
            </a:r>
            <a:r>
              <a:rPr lang="fr-FR" dirty="0"/>
              <a:t> suffisant.. Ils ne peuvent être considérés que comme un indicateur parmi un faisceau concordant d'indices démontrant l'assiduité du stagiaire..</a:t>
            </a:r>
            <a:br>
              <a:rPr lang="fr-FR" dirty="0"/>
            </a:b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La durée estimée de la formation n'est pas le temps de connexion mais bien la </a:t>
            </a:r>
            <a:r>
              <a:rPr lang="fr-FR" b="1" dirty="0"/>
              <a:t>durée estimée pour la réalisation de l'ensemble des activités de l'action.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43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211758" y="873408"/>
            <a:ext cx="3467336" cy="2746353"/>
          </a:xfrm>
        </p:spPr>
        <p:txBody>
          <a:bodyPr>
            <a:normAutofit/>
          </a:bodyPr>
          <a:lstStyle/>
          <a:p>
            <a:r>
              <a:rPr lang="fr-FR" dirty="0" smtClean="0"/>
              <a:t>Pour aller plus loin consultez le GUIDE DU FFFOD</a:t>
            </a:r>
            <a:endParaRPr lang="fr-FR" dirty="0"/>
          </a:p>
        </p:txBody>
      </p:sp>
      <p:pic>
        <p:nvPicPr>
          <p:cNvPr id="17" name="Espace réservé pour une image  1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93" b="13693"/>
          <a:stretch>
            <a:fillRect/>
          </a:stretch>
        </p:blipFill>
        <p:spPr>
          <a:xfrm>
            <a:off x="-69683" y="1"/>
            <a:ext cx="7355585" cy="6857999"/>
          </a:xfrm>
        </p:spPr>
      </p:pic>
    </p:spTree>
    <p:extLst>
      <p:ext uri="{BB962C8B-B14F-4D97-AF65-F5344CB8AC3E}">
        <p14:creationId xmlns:p14="http://schemas.microsoft.com/office/powerpoint/2010/main" val="216566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7" r="14317"/>
          <a:stretch>
            <a:fillRect/>
          </a:stretch>
        </p:blipFill>
        <p:spPr/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697907" y="1831952"/>
            <a:ext cx="4494093" cy="1939159"/>
          </a:xfrm>
        </p:spPr>
        <p:txBody>
          <a:bodyPr>
            <a:normAutofit/>
          </a:bodyPr>
          <a:lstStyle/>
          <a:p>
            <a:r>
              <a:rPr lang="fr-FR" sz="4000" dirty="0" err="1"/>
              <a:t>DEfinitions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1181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8" b="3378"/>
          <a:stretch>
            <a:fillRect/>
          </a:stretch>
        </p:blipFill>
        <p:spPr>
          <a:xfrm>
            <a:off x="520709" y="271168"/>
            <a:ext cx="6662060" cy="6211389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744021" y="561253"/>
            <a:ext cx="4187322" cy="857644"/>
          </a:xfrm>
        </p:spPr>
        <p:txBody>
          <a:bodyPr>
            <a:noAutofit/>
          </a:bodyPr>
          <a:lstStyle/>
          <a:p>
            <a:r>
              <a:rPr lang="fr-FR" sz="1800" dirty="0" smtClean="0"/>
              <a:t>LA FOAD est une</a:t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err="1" smtClean="0"/>
              <a:t>modalite</a:t>
            </a:r>
            <a:r>
              <a:rPr lang="fr-FR" sz="1800" dirty="0" smtClean="0"/>
              <a:t> </a:t>
            </a:r>
            <a:r>
              <a:rPr lang="fr-FR" sz="1800" dirty="0" err="1" smtClean="0"/>
              <a:t>pedagogique</a:t>
            </a:r>
            <a:endParaRPr lang="fr-FR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37882" y="2900856"/>
            <a:ext cx="3092117" cy="206843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2001</a:t>
            </a:r>
            <a:r>
              <a:rPr lang="fr-FR" dirty="0"/>
              <a:t> circulaire DGEFP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2014</a:t>
            </a:r>
            <a:r>
              <a:rPr lang="fr-FR" dirty="0"/>
              <a:t> Loi 5 mars + décret 20 Août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2018</a:t>
            </a:r>
            <a:r>
              <a:rPr lang="fr-FR" dirty="0"/>
              <a:t> Loi 5 septembre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793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FOAD EST RECONNUE PAR LA LOI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C'est un dispositif souple de formation qui n'est pas exécuté nécessairement sous </a:t>
            </a:r>
            <a:r>
              <a:rPr lang="fr-FR" b="1" dirty="0"/>
              <a:t>" le contrôle permanent d'un formateur"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r>
              <a:rPr lang="fr-FR" b="1" dirty="0"/>
              <a:t>Tous</a:t>
            </a:r>
            <a:r>
              <a:rPr lang="fr-FR" dirty="0"/>
              <a:t> les dispositifs d'accès à la formation professionnelle sont accessibles par la FOAD</a:t>
            </a:r>
          </a:p>
        </p:txBody>
      </p:sp>
    </p:spTree>
    <p:extLst>
      <p:ext uri="{BB962C8B-B14F-4D97-AF65-F5344CB8AC3E}">
        <p14:creationId xmlns:p14="http://schemas.microsoft.com/office/powerpoint/2010/main" val="86423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definit</a:t>
            </a:r>
            <a:r>
              <a:rPr lang="fr-FR" dirty="0" smtClean="0"/>
              <a:t> 3 conditions cumulatives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3540937"/>
            <a:ext cx="10178322" cy="2254468"/>
          </a:xfrm>
        </p:spPr>
        <p:txBody>
          <a:bodyPr/>
          <a:lstStyle/>
          <a:p>
            <a:r>
              <a:rPr lang="fr-FR" b="1" dirty="0"/>
              <a:t>une information du bénéficiaire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r>
              <a:rPr lang="fr-FR" b="1" dirty="0"/>
              <a:t>une assistance technique et pédagogique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r>
              <a:rPr lang="fr-FR" b="1" dirty="0"/>
              <a:t>des évaluations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49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639049" y="1983302"/>
            <a:ext cx="4630858" cy="2008527"/>
          </a:xfrm>
        </p:spPr>
        <p:txBody>
          <a:bodyPr>
            <a:normAutofit/>
          </a:bodyPr>
          <a:lstStyle/>
          <a:p>
            <a:r>
              <a:rPr lang="fr-FR" sz="4000" dirty="0"/>
              <a:t>QUELS DOCUMENTS ?</a:t>
            </a:r>
          </a:p>
        </p:txBody>
      </p:sp>
      <p:pic>
        <p:nvPicPr>
          <p:cNvPr id="7" name="Espace réservé pour une image 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5" r="9835"/>
          <a:stretch>
            <a:fillRect/>
          </a:stretch>
        </p:blipFill>
        <p:spPr>
          <a:xfrm>
            <a:off x="283464" y="0"/>
            <a:ext cx="7355585" cy="6857999"/>
          </a:xfrm>
        </p:spPr>
      </p:pic>
    </p:spTree>
    <p:extLst>
      <p:ext uri="{BB962C8B-B14F-4D97-AF65-F5344CB8AC3E}">
        <p14:creationId xmlns:p14="http://schemas.microsoft.com/office/powerpoint/2010/main" val="35861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convention de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475189"/>
            <a:ext cx="10178322" cy="2386898"/>
          </a:xfrm>
        </p:spPr>
        <p:txBody>
          <a:bodyPr/>
          <a:lstStyle/>
          <a:p>
            <a:r>
              <a:rPr lang="fr-FR" b="1" dirty="0" smtClean="0"/>
              <a:t>Aujourd’hui c’est le </a:t>
            </a:r>
            <a:r>
              <a:rPr lang="fr-FR" b="1" u="sng" dirty="0" smtClean="0"/>
              <a:t>seul</a:t>
            </a:r>
            <a:r>
              <a:rPr lang="fr-FR" b="1" dirty="0" smtClean="0"/>
              <a:t> </a:t>
            </a:r>
            <a:r>
              <a:rPr lang="fr-FR" b="1" dirty="0"/>
              <a:t>document obligatoire </a:t>
            </a:r>
            <a:endParaRPr lang="fr-FR" b="1" dirty="0" smtClean="0"/>
          </a:p>
          <a:p>
            <a:endParaRPr lang="fr-FR" b="1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Mais en pratique il est conseillé de s’appuyer sur l’un ou l’autre des documents suivants 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9518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programme de formation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Tel qu’établi par le décret abrogé d’aout 2014 il précise :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le </a:t>
            </a:r>
            <a:r>
              <a:rPr lang="fr-FR" dirty="0"/>
              <a:t>niveau de connaissances préalables </a:t>
            </a:r>
          </a:p>
          <a:p>
            <a:pPr lvl="1"/>
            <a:r>
              <a:rPr lang="fr-FR" dirty="0"/>
              <a:t>les moyens pédagogiques</a:t>
            </a:r>
          </a:p>
          <a:p>
            <a:pPr lvl="1"/>
            <a:r>
              <a:rPr lang="fr-FR" dirty="0"/>
              <a:t>les moyens techniques</a:t>
            </a:r>
          </a:p>
          <a:p>
            <a:pPr lvl="1"/>
            <a:r>
              <a:rPr lang="fr-FR" dirty="0"/>
              <a:t>les moyens d'encadrement</a:t>
            </a:r>
          </a:p>
          <a:p>
            <a:pPr lvl="1"/>
            <a:r>
              <a:rPr lang="fr-FR" dirty="0"/>
              <a:t>les moyens permettant de suivre son exécution</a:t>
            </a:r>
          </a:p>
          <a:p>
            <a:pPr lvl="1"/>
            <a:r>
              <a:rPr lang="fr-FR" dirty="0"/>
              <a:t>les moyens permettant d'en apprécier les résultats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616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DE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nature des travaux demandés aux stagiaires et le </a:t>
            </a:r>
            <a:r>
              <a:rPr lang="fr-FR" b="1" dirty="0"/>
              <a:t>temps estimé</a:t>
            </a:r>
            <a:r>
              <a:rPr lang="fr-FR" dirty="0"/>
              <a:t> pour les réaliser</a:t>
            </a:r>
            <a:br>
              <a:rPr lang="fr-FR" dirty="0"/>
            </a:br>
            <a:endParaRPr lang="fr-FR" dirty="0"/>
          </a:p>
          <a:p>
            <a:r>
              <a:rPr lang="fr-FR" dirty="0"/>
              <a:t>les modalités de </a:t>
            </a:r>
            <a:r>
              <a:rPr lang="fr-FR" dirty="0" smtClean="0"/>
              <a:t>suivi et </a:t>
            </a:r>
            <a:r>
              <a:rPr lang="fr-FR" dirty="0"/>
              <a:t>d'évaluation</a:t>
            </a:r>
            <a:br>
              <a:rPr lang="fr-FR" dirty="0"/>
            </a:br>
            <a:endParaRPr lang="fr-FR" dirty="0"/>
          </a:p>
          <a:p>
            <a:r>
              <a:rPr lang="fr-FR" dirty="0"/>
              <a:t>les moyens d'organisation, d'accompagnement et d'assistance pédagogique et technique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861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4231</TotalTime>
  <Words>263</Words>
  <Application>Microsoft Office PowerPoint</Application>
  <PresentationFormat>Grand écran</PresentationFormat>
  <Paragraphs>63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Impact</vt:lpstr>
      <vt:lpstr>Wingdings</vt:lpstr>
      <vt:lpstr>Badge</vt:lpstr>
      <vt:lpstr>REGLEMENTATION  FOAD</vt:lpstr>
      <vt:lpstr>DEfinitions</vt:lpstr>
      <vt:lpstr>LA FOAD est une  modalite pedagogique</vt:lpstr>
      <vt:lpstr>LA FOAD EST RECONNUE PAR LA LOI</vt:lpstr>
      <vt:lpstr>La reglementation definit 3 conditions cumulatives</vt:lpstr>
      <vt:lpstr>QUELS DOCUMENTS ?</vt:lpstr>
      <vt:lpstr>La convention de formation</vt:lpstr>
      <vt:lpstr>Le programme de formation </vt:lpstr>
      <vt:lpstr>PROGRAMME DE FORMATION</vt:lpstr>
      <vt:lpstr>LE PIF: Protocole individuel de formation</vt:lpstr>
      <vt:lpstr>justification</vt:lpstr>
      <vt:lpstr>L'ESTIMATION DE LA DURÉE ,notion de forfait temps</vt:lpstr>
      <vt:lpstr>Les pièces permettant de démontrer la réalité de la FOAD:</vt:lpstr>
      <vt:lpstr>CERTIFICAT DE REALISATION </vt:lpstr>
      <vt:lpstr>Présentation PowerPoint</vt:lpstr>
      <vt:lpstr>Présentation PowerPoint</vt:lpstr>
      <vt:lpstr>Pour aller plus loin consultez le GUIDE DU FFFOD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REGLEMENTATION FOAD</dc:title>
  <dc:creator>Jean-Louis Centeno</dc:creator>
  <cp:lastModifiedBy>Jean-Louis Centeno</cp:lastModifiedBy>
  <cp:revision>14</cp:revision>
  <dcterms:created xsi:type="dcterms:W3CDTF">2019-11-25T14:52:17Z</dcterms:created>
  <dcterms:modified xsi:type="dcterms:W3CDTF">2019-11-28T13:24:05Z</dcterms:modified>
</cp:coreProperties>
</file>