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7.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8.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9.xml" ContentType="application/vnd.openxmlformats-officedocument.theme+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theme/theme10.xml" ContentType="application/vnd.openxmlformats-officedocument.theme+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theme/theme11.xml" ContentType="application/vnd.openxmlformats-officedocument.theme+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 id="2147484118" r:id="rId7"/>
    <p:sldMasterId id="2147484106" r:id="rId8"/>
    <p:sldMasterId id="2147484094" r:id="rId9"/>
    <p:sldMasterId id="2147484070" r:id="rId10"/>
    <p:sldMasterId id="2147484082" r:id="rId11"/>
    <p:sldMasterId id="2147484016" r:id="rId12"/>
    <p:sldMasterId id="2147484004" r:id="rId13"/>
    <p:sldMasterId id="2147484615" r:id="rId14"/>
    <p:sldMasterId id="2147484662" r:id="rId15"/>
    <p:sldMasterId id="2147484686" r:id="rId16"/>
    <p:sldMasterId id="2147484698" r:id="rId17"/>
  </p:sldMasterIdLst>
  <p:notesMasterIdLst>
    <p:notesMasterId r:id="rId52"/>
  </p:notesMasterIdLst>
  <p:handoutMasterIdLst>
    <p:handoutMasterId r:id="rId53"/>
  </p:handoutMasterIdLst>
  <p:sldIdLst>
    <p:sldId id="313" r:id="rId18"/>
    <p:sldId id="373" r:id="rId19"/>
    <p:sldId id="362" r:id="rId20"/>
    <p:sldId id="372" r:id="rId21"/>
    <p:sldId id="371" r:id="rId22"/>
    <p:sldId id="287" r:id="rId23"/>
    <p:sldId id="374" r:id="rId24"/>
    <p:sldId id="361" r:id="rId25"/>
    <p:sldId id="375" r:id="rId26"/>
    <p:sldId id="376" r:id="rId27"/>
    <p:sldId id="377" r:id="rId28"/>
    <p:sldId id="378" r:id="rId29"/>
    <p:sldId id="379" r:id="rId30"/>
    <p:sldId id="382" r:id="rId31"/>
    <p:sldId id="384" r:id="rId32"/>
    <p:sldId id="383" r:id="rId33"/>
    <p:sldId id="381" r:id="rId34"/>
    <p:sldId id="368" r:id="rId35"/>
    <p:sldId id="360" r:id="rId36"/>
    <p:sldId id="390" r:id="rId37"/>
    <p:sldId id="387" r:id="rId38"/>
    <p:sldId id="336" r:id="rId39"/>
    <p:sldId id="388" r:id="rId40"/>
    <p:sldId id="389" r:id="rId41"/>
    <p:sldId id="347" r:id="rId42"/>
    <p:sldId id="364" r:id="rId43"/>
    <p:sldId id="365" r:id="rId44"/>
    <p:sldId id="366" r:id="rId45"/>
    <p:sldId id="367" r:id="rId46"/>
    <p:sldId id="370" r:id="rId47"/>
    <p:sldId id="352" r:id="rId48"/>
    <p:sldId id="355" r:id="rId49"/>
    <p:sldId id="358" r:id="rId50"/>
    <p:sldId id="359" r:id="rId51"/>
  </p:sldIdLst>
  <p:sldSz cx="9144000" cy="6858000" type="screen4x3"/>
  <p:notesSz cx="6797675" cy="9926638"/>
  <p:custDataLst>
    <p:tags r:id="rId54"/>
  </p:custDataLst>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D7"/>
    <a:srgbClr val="C9D30E"/>
    <a:srgbClr val="BDCC00"/>
    <a:srgbClr val="CCCC00"/>
    <a:srgbClr val="C4DE2A"/>
    <a:srgbClr val="BDCD00"/>
    <a:srgbClr val="00AAD8"/>
    <a:srgbClr val="B065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75" autoAdjust="0"/>
    <p:restoredTop sz="88905" autoAdjust="0"/>
  </p:normalViewPr>
  <p:slideViewPr>
    <p:cSldViewPr>
      <p:cViewPr varScale="1">
        <p:scale>
          <a:sx n="78" d="100"/>
          <a:sy n="78" d="100"/>
        </p:scale>
        <p:origin x="172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100" d="100"/>
          <a:sy n="100" d="100"/>
        </p:scale>
        <p:origin x="-2850" y="-7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8.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slide" Target="slides/slide22.xml"/><Relationship Id="rId21" Type="http://schemas.openxmlformats.org/officeDocument/2006/relationships/slide" Target="slides/slide4.xml"/><Relationship Id="rId34" Type="http://schemas.openxmlformats.org/officeDocument/2006/relationships/slide" Target="slides/slide17.xml"/><Relationship Id="rId42" Type="http://schemas.openxmlformats.org/officeDocument/2006/relationships/slide" Target="slides/slide25.xml"/><Relationship Id="rId47" Type="http://schemas.openxmlformats.org/officeDocument/2006/relationships/slide" Target="slides/slide30.xml"/><Relationship Id="rId50" Type="http://schemas.openxmlformats.org/officeDocument/2006/relationships/slide" Target="slides/slide33.xml"/><Relationship Id="rId55" Type="http://schemas.openxmlformats.org/officeDocument/2006/relationships/presProps" Target="presProps.xml"/><Relationship Id="rId7" Type="http://schemas.openxmlformats.org/officeDocument/2006/relationships/slideMaster" Target="slideMasters/slideMaster2.xml"/><Relationship Id="rId12" Type="http://schemas.openxmlformats.org/officeDocument/2006/relationships/slideMaster" Target="slideMasters/slideMaster7.xml"/><Relationship Id="rId17" Type="http://schemas.openxmlformats.org/officeDocument/2006/relationships/slideMaster" Target="slideMasters/slideMaster12.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slide" Target="slides/slide21.xml"/><Relationship Id="rId46" Type="http://schemas.openxmlformats.org/officeDocument/2006/relationships/slide" Target="slides/slide29.xml"/><Relationship Id="rId59"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Master" Target="slideMasters/slideMaster11.xml"/><Relationship Id="rId20" Type="http://schemas.openxmlformats.org/officeDocument/2006/relationships/slide" Target="slides/slide3.xml"/><Relationship Id="rId29" Type="http://schemas.openxmlformats.org/officeDocument/2006/relationships/slide" Target="slides/slide12.xml"/><Relationship Id="rId41" Type="http://schemas.openxmlformats.org/officeDocument/2006/relationships/slide" Target="slides/slide24.xml"/><Relationship Id="rId54"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Master" Target="slideMasters/slideMaster6.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slide" Target="slides/slide20.xml"/><Relationship Id="rId40" Type="http://schemas.openxmlformats.org/officeDocument/2006/relationships/slide" Target="slides/slide23.xml"/><Relationship Id="rId45" Type="http://schemas.openxmlformats.org/officeDocument/2006/relationships/slide" Target="slides/slide28.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Master" Target="slideMasters/slideMaster10.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slide" Target="slides/slide19.xml"/><Relationship Id="rId49" Type="http://schemas.openxmlformats.org/officeDocument/2006/relationships/slide" Target="slides/slide32.xml"/><Relationship Id="rId57" Type="http://schemas.openxmlformats.org/officeDocument/2006/relationships/theme" Target="theme/theme1.xml"/><Relationship Id="rId10" Type="http://schemas.openxmlformats.org/officeDocument/2006/relationships/slideMaster" Target="slideMasters/slideMaster5.xml"/><Relationship Id="rId19" Type="http://schemas.openxmlformats.org/officeDocument/2006/relationships/slide" Target="slides/slide2.xml"/><Relationship Id="rId31" Type="http://schemas.openxmlformats.org/officeDocument/2006/relationships/slide" Target="slides/slide14.xml"/><Relationship Id="rId44" Type="http://schemas.openxmlformats.org/officeDocument/2006/relationships/slide" Target="slides/slide27.xml"/><Relationship Id="rId52"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slideMaster" Target="slideMasters/slideMaster9.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 Id="rId43" Type="http://schemas.openxmlformats.org/officeDocument/2006/relationships/slide" Target="slides/slide26.xml"/><Relationship Id="rId48" Type="http://schemas.openxmlformats.org/officeDocument/2006/relationships/slide" Target="slides/slide31.xml"/><Relationship Id="rId56" Type="http://schemas.openxmlformats.org/officeDocument/2006/relationships/viewProps" Target="viewProps.xml"/><Relationship Id="rId8" Type="http://schemas.openxmlformats.org/officeDocument/2006/relationships/slideMaster" Target="slideMasters/slideMaster3.xml"/><Relationship Id="rId51" Type="http://schemas.openxmlformats.org/officeDocument/2006/relationships/slide" Target="slides/slide3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as BAZAH" userId="521f29b4-716a-486e-b4a5-e72215201cfe" providerId="ADAL" clId="{C7A63C4B-B999-48A2-83A5-FF3F5BE652DB}"/>
    <pc:docChg chg="modMainMaster">
      <pc:chgData name="Elias BAZAH" userId="521f29b4-716a-486e-b4a5-e72215201cfe" providerId="ADAL" clId="{C7A63C4B-B999-48A2-83A5-FF3F5BE652DB}" dt="2020-02-02T21:34:48.602" v="5"/>
      <pc:docMkLst>
        <pc:docMk/>
      </pc:docMkLst>
      <pc:sldMasterChg chg="modSp">
        <pc:chgData name="Elias BAZAH" userId="521f29b4-716a-486e-b4a5-e72215201cfe" providerId="ADAL" clId="{C7A63C4B-B999-48A2-83A5-FF3F5BE652DB}" dt="2020-02-02T21:34:48.602" v="5"/>
        <pc:sldMasterMkLst>
          <pc:docMk/>
          <pc:sldMasterMk cId="0" sldId="2147483660"/>
        </pc:sldMasterMkLst>
        <pc:spChg chg="mod">
          <ac:chgData name="Elias BAZAH" userId="521f29b4-716a-486e-b4a5-e72215201cfe" providerId="ADAL" clId="{C7A63C4B-B999-48A2-83A5-FF3F5BE652DB}" dt="2020-02-02T21:34:48.587" v="2"/>
          <ac:spMkLst>
            <pc:docMk/>
            <pc:sldMasterMk cId="0" sldId="2147483660"/>
            <ac:spMk id="1026" creationId="{00000000-0000-0000-0000-000000000000}"/>
          </ac:spMkLst>
        </pc:spChg>
        <pc:spChg chg="mod">
          <ac:chgData name="Elias BAZAH" userId="521f29b4-716a-486e-b4a5-e72215201cfe" providerId="ADAL" clId="{C7A63C4B-B999-48A2-83A5-FF3F5BE652DB}" dt="2020-02-02T21:34:48.602" v="5"/>
          <ac:spMkLst>
            <pc:docMk/>
            <pc:sldMasterMk cId="0" sldId="2147483660"/>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980" cy="496253"/>
          </a:xfrm>
          <a:prstGeom prst="rect">
            <a:avLst/>
          </a:prstGeom>
        </p:spPr>
        <p:txBody>
          <a:bodyPr vert="horz" lIns="92016" tIns="46008" rIns="92016" bIns="46008" rtlCol="0"/>
          <a:lstStyle>
            <a:lvl1pPr algn="l">
              <a:defRPr sz="1200"/>
            </a:lvl1pPr>
          </a:lstStyle>
          <a:p>
            <a:pPr>
              <a:defRPr/>
            </a:pPr>
            <a:endParaRPr lang="fr-FR" dirty="0"/>
          </a:p>
        </p:txBody>
      </p:sp>
      <p:sp>
        <p:nvSpPr>
          <p:cNvPr id="5" name="Espace réservé du numéro de diapositive 4"/>
          <p:cNvSpPr>
            <a:spLocks noGrp="1"/>
          </p:cNvSpPr>
          <p:nvPr>
            <p:ph type="sldNum" sz="quarter" idx="3"/>
          </p:nvPr>
        </p:nvSpPr>
        <p:spPr>
          <a:xfrm>
            <a:off x="3850095" y="9428790"/>
            <a:ext cx="2945980" cy="496252"/>
          </a:xfrm>
          <a:prstGeom prst="rect">
            <a:avLst/>
          </a:prstGeom>
        </p:spPr>
        <p:txBody>
          <a:bodyPr vert="horz" lIns="92016" tIns="46008" rIns="92016" bIns="46008" rtlCol="0" anchor="b"/>
          <a:lstStyle>
            <a:lvl1pPr algn="r">
              <a:defRPr sz="1200"/>
            </a:lvl1pPr>
          </a:lstStyle>
          <a:p>
            <a:pPr>
              <a:defRPr/>
            </a:pPr>
            <a:fld id="{CB9F6CB1-5145-44DB-9585-C49256900699}" type="slidenum">
              <a:rPr lang="fr-FR"/>
              <a:pPr>
                <a:defRPr/>
              </a:pPr>
              <a:t>‹N°›</a:t>
            </a:fld>
            <a:endParaRPr lang="fr-FR" dirty="0"/>
          </a:p>
        </p:txBody>
      </p:sp>
    </p:spTree>
    <p:extLst>
      <p:ext uri="{BB962C8B-B14F-4D97-AF65-F5344CB8AC3E}">
        <p14:creationId xmlns:p14="http://schemas.microsoft.com/office/powerpoint/2010/main" val="2760998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980" cy="496253"/>
          </a:xfrm>
          <a:prstGeom prst="rect">
            <a:avLst/>
          </a:prstGeom>
        </p:spPr>
        <p:txBody>
          <a:bodyPr vert="horz" lIns="92016" tIns="46008" rIns="92016" bIns="46008"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50095" y="0"/>
            <a:ext cx="2945980" cy="496253"/>
          </a:xfrm>
          <a:prstGeom prst="rect">
            <a:avLst/>
          </a:prstGeom>
        </p:spPr>
        <p:txBody>
          <a:bodyPr vert="horz" lIns="92016" tIns="46008" rIns="92016" bIns="46008" rtlCol="0"/>
          <a:lstStyle>
            <a:lvl1pPr algn="r" fontAlgn="auto">
              <a:spcBef>
                <a:spcPts val="0"/>
              </a:spcBef>
              <a:spcAft>
                <a:spcPts val="0"/>
              </a:spcAft>
              <a:defRPr sz="1200">
                <a:latin typeface="+mn-lt"/>
                <a:cs typeface="+mn-cs"/>
              </a:defRPr>
            </a:lvl1pPr>
          </a:lstStyle>
          <a:p>
            <a:pPr>
              <a:defRPr/>
            </a:pPr>
            <a:fld id="{BAAA149A-4099-4F3F-97DA-BBD0FB301BAD}" type="datetimeFigureOut">
              <a:rPr lang="fr-FR"/>
              <a:pPr>
                <a:defRPr/>
              </a:pPr>
              <a:t>02/02/2020</a:t>
            </a:fld>
            <a:endParaRPr lang="fr-FR" dirty="0"/>
          </a:p>
        </p:txBody>
      </p:sp>
      <p:sp>
        <p:nvSpPr>
          <p:cNvPr id="4" name="Espace réservé de l'image des diapositives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2016" tIns="46008" rIns="92016" bIns="46008" rtlCol="0" anchor="ctr"/>
          <a:lstStyle/>
          <a:p>
            <a:pPr lvl="0"/>
            <a:endParaRPr lang="fr-FR" noProof="0" dirty="0"/>
          </a:p>
        </p:txBody>
      </p:sp>
      <p:sp>
        <p:nvSpPr>
          <p:cNvPr id="5" name="Espace réservé des commentaires 4"/>
          <p:cNvSpPr>
            <a:spLocks noGrp="1"/>
          </p:cNvSpPr>
          <p:nvPr>
            <p:ph type="body" sz="quarter" idx="3"/>
          </p:nvPr>
        </p:nvSpPr>
        <p:spPr>
          <a:xfrm>
            <a:off x="680089" y="4715193"/>
            <a:ext cx="5437500" cy="4466268"/>
          </a:xfrm>
          <a:prstGeom prst="rect">
            <a:avLst/>
          </a:prstGeom>
        </p:spPr>
        <p:txBody>
          <a:bodyPr vert="horz" lIns="92016" tIns="46008" rIns="92016" bIns="46008" rtlCol="0"/>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428790"/>
            <a:ext cx="2945980" cy="496252"/>
          </a:xfrm>
          <a:prstGeom prst="rect">
            <a:avLst/>
          </a:prstGeom>
        </p:spPr>
        <p:txBody>
          <a:bodyPr vert="horz" lIns="92016" tIns="46008" rIns="92016" bIns="46008"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50095" y="9428790"/>
            <a:ext cx="2945980" cy="496252"/>
          </a:xfrm>
          <a:prstGeom prst="rect">
            <a:avLst/>
          </a:prstGeom>
        </p:spPr>
        <p:txBody>
          <a:bodyPr vert="horz" lIns="92016" tIns="46008" rIns="92016" bIns="46008" rtlCol="0" anchor="b"/>
          <a:lstStyle>
            <a:lvl1pPr algn="r" fontAlgn="auto">
              <a:spcBef>
                <a:spcPts val="0"/>
              </a:spcBef>
              <a:spcAft>
                <a:spcPts val="0"/>
              </a:spcAft>
              <a:defRPr sz="1200">
                <a:latin typeface="+mn-lt"/>
                <a:cs typeface="+mn-cs"/>
              </a:defRPr>
            </a:lvl1pPr>
          </a:lstStyle>
          <a:p>
            <a:pPr>
              <a:defRPr/>
            </a:pPr>
            <a:fld id="{58E003D3-89D3-41EE-81F1-DCB6548F0E18}" type="slidenum">
              <a:rPr lang="fr-FR"/>
              <a:pPr>
                <a:defRPr/>
              </a:pPr>
              <a:t>‹N°›</a:t>
            </a:fld>
            <a:endParaRPr lang="fr-FR" dirty="0"/>
          </a:p>
        </p:txBody>
      </p:sp>
    </p:spTree>
    <p:extLst>
      <p:ext uri="{BB962C8B-B14F-4D97-AF65-F5344CB8AC3E}">
        <p14:creationId xmlns:p14="http://schemas.microsoft.com/office/powerpoint/2010/main" val="29374642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endParaRPr lang="fr-FR" dirty="0"/>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1</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Rayonnements:</a:t>
            </a:r>
          </a:p>
          <a:p>
            <a:pPr marL="171450" marR="0" lvl="0" indent="-171450" algn="l" defTabSz="457200" rtl="0" eaLnBrk="0" fontAlgn="base" latinLnBrk="0" hangingPunct="0">
              <a:lnSpc>
                <a:spcPct val="100000"/>
              </a:lnSpc>
              <a:spcBef>
                <a:spcPct val="30000"/>
              </a:spcBef>
              <a:spcAft>
                <a:spcPct val="0"/>
              </a:spcAft>
              <a:buClrTx/>
              <a:buSzTx/>
              <a:buFont typeface="Wingdings" panose="05000000000000000000" pitchFamily="2" charset="2"/>
              <a:buChar char="§"/>
              <a:tabLst/>
              <a:defRPr/>
            </a:pP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ionisants</a:t>
            </a:r>
          </a:p>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Niveau de classement en </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catégorie A</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pour les expositions annuelles supérieures à </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6 </a:t>
            </a:r>
            <a:r>
              <a:rPr kumimoji="0" lang="fr-FR" altLang="fr-FR" sz="1200" b="1" i="0" u="none" strike="noStrike" kern="1200" cap="none" spc="0" normalizeH="0" baseline="0" noProof="0" dirty="0" err="1">
                <a:ln>
                  <a:noFill/>
                </a:ln>
                <a:solidFill>
                  <a:prstClr val="black"/>
                </a:solidFill>
                <a:effectLst/>
                <a:uLnTx/>
                <a:uFillTx/>
                <a:latin typeface="+mn-lt"/>
                <a:ea typeface="ＭＳ Ｐゴシック" charset="-128"/>
                <a:cs typeface="+mn-cs"/>
              </a:rPr>
              <a:t>mSv</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 pour l’organisme entier</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45 </a:t>
            </a:r>
            <a:r>
              <a:rPr kumimoji="0" lang="fr-FR" altLang="fr-FR" sz="1200" b="1" i="0" u="none" strike="noStrike" kern="1200" cap="none" spc="0" normalizeH="0" baseline="0" noProof="0" dirty="0" err="1">
                <a:ln>
                  <a:noFill/>
                </a:ln>
                <a:solidFill>
                  <a:prstClr val="black"/>
                </a:solidFill>
                <a:effectLst/>
                <a:uLnTx/>
                <a:uFillTx/>
                <a:latin typeface="+mn-lt"/>
                <a:ea typeface="ＭＳ Ｐゴシック" charset="-128"/>
                <a:cs typeface="+mn-cs"/>
              </a:rPr>
              <a:t>mSv</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 pour le cristallin</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et </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150 </a:t>
            </a:r>
            <a:r>
              <a:rPr kumimoji="0" lang="fr-FR" altLang="fr-FR" sz="1200" b="1" i="0" u="none" strike="noStrike" kern="1200" cap="none" spc="0" normalizeH="0" baseline="0" noProof="0" dirty="0" err="1">
                <a:ln>
                  <a:noFill/>
                </a:ln>
                <a:solidFill>
                  <a:prstClr val="black"/>
                </a:solidFill>
                <a:effectLst/>
                <a:uLnTx/>
                <a:uFillTx/>
                <a:latin typeface="+mn-lt"/>
                <a:ea typeface="ＭＳ Ｐゴシック" charset="-128"/>
                <a:cs typeface="+mn-cs"/>
              </a:rPr>
              <a:t>mSv</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 pour la peau</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On trouve une exposition importante aux RI dans la radiographie industrielle (contrôle des soudures ou de cuves métalliques), cabinets de radiologie, professionnels de santé utilisant la radiologie (dentistes), vétérinaires, stérilisation de produits alimentaires, industrie nucléaire, secteur industriel pour soudures, labo de recherche…pour les </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catégories B </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a:t>
            </a:r>
            <a:r>
              <a:rPr kumimoji="0" lang="fr-FR" altLang="fr-FR" sz="1200" b="0" i="0" u="none" strike="noStrike" kern="1200" cap="none" spc="0" normalizeH="0" baseline="0" noProof="0" dirty="0" err="1">
                <a:ln>
                  <a:noFill/>
                </a:ln>
                <a:solidFill>
                  <a:prstClr val="black"/>
                </a:solidFill>
                <a:effectLst/>
                <a:uLnTx/>
                <a:uFillTx/>
                <a:latin typeface="+mn-lt"/>
                <a:ea typeface="ＭＳ Ｐゴシック" charset="-128"/>
                <a:cs typeface="+mn-cs"/>
              </a:rPr>
              <a:t>ie</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travaux non effectués directement sous rayonnements) : possibilité de dérogation</a:t>
            </a:r>
          </a:p>
          <a:p>
            <a:pPr marL="0" marR="0" lvl="0" indent="0" algn="l" defTabSz="457200" rtl="0" eaLnBrk="0" fontAlgn="base" latinLnBrk="0" hangingPunct="0">
              <a:lnSpc>
                <a:spcPct val="10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Rayonnements optiques artificiels</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a:t>
            </a:r>
            <a:r>
              <a:rPr kumimoji="0" lang="fr-FR" altLang="fr-FR" sz="1200" b="0" i="0" u="none" strike="noStrike" kern="1200" cap="none" spc="0" normalizeH="0" baseline="0" noProof="0" dirty="0" err="1">
                <a:ln>
                  <a:noFill/>
                </a:ln>
                <a:solidFill>
                  <a:prstClr val="black"/>
                </a:solidFill>
                <a:effectLst/>
                <a:uLnTx/>
                <a:uFillTx/>
                <a:latin typeface="+mn-lt"/>
                <a:ea typeface="ＭＳ Ｐゴシック" charset="-128"/>
                <a:cs typeface="+mn-cs"/>
              </a:rPr>
              <a:t>ts</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les rayonnements optiques artificiels incohérents et les lasers dans les domaines ultraviolets, visibles et infra rouge; st exclus les rayonnements optiques d’origine naturelle</a:t>
            </a:r>
          </a:p>
          <a:p>
            <a:pPr marL="0" marR="0" lvl="0" indent="0" algn="l" defTabSz="457200" rtl="0" eaLnBrk="0" fontAlgn="base" latinLnBrk="0" hangingPunct="0">
              <a:lnSpc>
                <a:spcPct val="10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Activités concernées: soudage à l’arc, découpage plasma, contrôle non destructif, métaux en fusion, </a:t>
            </a:r>
            <a:r>
              <a:rPr kumimoji="0" lang="fr-FR" altLang="fr-FR" sz="1200" b="0" i="0" u="none" strike="noStrike" kern="1200" cap="none" spc="0" normalizeH="0" baseline="0" noProof="0" dirty="0" err="1">
                <a:ln>
                  <a:noFill/>
                </a:ln>
                <a:solidFill>
                  <a:prstClr val="black"/>
                </a:solidFill>
                <a:effectLst/>
                <a:uLnTx/>
                <a:uFillTx/>
                <a:latin typeface="+mn-lt"/>
                <a:ea typeface="ＭＳ Ｐゴシック" charset="-128"/>
                <a:cs typeface="+mn-cs"/>
              </a:rPr>
              <a:t>méraux</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chauffés, industrie du </a:t>
            </a:r>
            <a:r>
              <a:rPr kumimoji="0" lang="fr-FR" altLang="fr-FR" sz="1200" b="0" i="0" u="none" strike="noStrike" kern="1200" cap="none" spc="0" normalizeH="0" baseline="0" noProof="0" dirty="0" err="1">
                <a:ln>
                  <a:noFill/>
                </a:ln>
                <a:solidFill>
                  <a:prstClr val="black"/>
                </a:solidFill>
                <a:effectLst/>
                <a:uLnTx/>
                <a:uFillTx/>
                <a:latin typeface="+mn-lt"/>
                <a:ea typeface="ＭＳ Ｐゴシック" charset="-128"/>
                <a:cs typeface="+mn-cs"/>
              </a:rPr>
              <a:t>spectabvle</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éclairage </a:t>
            </a:r>
            <a:r>
              <a:rPr kumimoji="0" lang="fr-FR" altLang="fr-FR" sz="1200" b="0" i="0" u="none" strike="noStrike" kern="1200" cap="none" spc="0" normalizeH="0" baseline="0" noProof="0" dirty="0" err="1">
                <a:ln>
                  <a:noFill/>
                </a:ln>
                <a:solidFill>
                  <a:prstClr val="black"/>
                </a:solidFill>
                <a:effectLst/>
                <a:uLnTx/>
                <a:uFillTx/>
                <a:latin typeface="+mn-lt"/>
                <a:ea typeface="ＭＳ Ｐゴシック" charset="-128"/>
                <a:cs typeface="+mn-cs"/>
              </a:rPr>
              <a:t>scéniqueeffets</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spéciaux; cosmétique: lits de bronzage, épilation </a:t>
            </a:r>
            <a:r>
              <a:rPr kumimoji="0" lang="fr-FR" altLang="fr-FR" sz="1200" b="0" i="0" u="none" strike="noStrike" kern="1200" cap="none" spc="0" normalizeH="0" baseline="0" noProof="0" dirty="0" err="1">
                <a:ln>
                  <a:noFill/>
                </a:ln>
                <a:solidFill>
                  <a:prstClr val="black"/>
                </a:solidFill>
                <a:effectLst/>
                <a:uLnTx/>
                <a:uFillTx/>
                <a:latin typeface="+mn-lt"/>
                <a:ea typeface="ＭＳ Ｐゴシック" charset="-128"/>
                <a:cs typeface="+mn-cs"/>
              </a:rPr>
              <a:t>phottothérapie</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a:t>
            </a:r>
          </a:p>
          <a:p>
            <a:pPr marL="0" marR="0" lvl="0" indent="0" algn="l" defTabSz="457200" rtl="0" eaLnBrk="0" fontAlgn="base" latinLnBrk="0" hangingPunct="0">
              <a:lnSpc>
                <a:spcPct val="10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Travaux en milieu hyperbare </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BPT et génie civil: chantiers subaquatiques, aquaculture, pêches, plongée sportive, archéologie, recherche sous marine, secours et sécurité)</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 : </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risques </a:t>
            </a:r>
            <a:r>
              <a:rPr kumimoji="0" lang="fr-FR" altLang="fr-FR" sz="1200" b="0" i="0" u="none" strike="noStrike" kern="1200" cap="none" spc="0" normalizeH="0" baseline="0" noProof="0" dirty="0" err="1">
                <a:ln>
                  <a:noFill/>
                </a:ln>
                <a:solidFill>
                  <a:prstClr val="black"/>
                </a:solidFill>
                <a:effectLst/>
                <a:uLnTx/>
                <a:uFillTx/>
                <a:latin typeface="+mn-lt"/>
                <a:ea typeface="ＭＳ Ｐゴシック" charset="-128"/>
                <a:cs typeface="+mn-cs"/>
              </a:rPr>
              <a:t>surtt</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liés à la pression et à la respiration des gaz; certification des entreprises car risques importants; </a:t>
            </a:r>
          </a:p>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Les travaux en milieu hyperbare st interdits mais pas les interventions ( moins dangereuses: activités physiques, sportives, culturelles, scientifiques, aquacoles..) au sein de ces activités, on va distinguer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les interventions </a:t>
            </a:r>
            <a:r>
              <a:rPr kumimoji="0" lang="fr-FR" altLang="fr-FR" sz="1200" b="0" i="0" u="none" strike="noStrike" kern="1200" cap="none" spc="0" normalizeH="0" baseline="0" noProof="0" dirty="0" err="1">
                <a:ln>
                  <a:noFill/>
                </a:ln>
                <a:solidFill>
                  <a:prstClr val="black"/>
                </a:solidFill>
                <a:effectLst/>
                <a:uLnTx/>
                <a:uFillTx/>
                <a:latin typeface="+mn-lt"/>
                <a:ea typeface="ＭＳ Ｐゴシック" charset="-128"/>
                <a:cs typeface="+mn-cs"/>
              </a:rPr>
              <a:t>ds</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une zone de pression relative maximale inférieure à 1200 hectopascals ( 0 à 12 mètres): </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autorisées aux jeunes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Les interventions réalisées à des niveaux de pression supérieurs: </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interdiction mais avec possibilité de dérogation</a:t>
            </a:r>
          </a:p>
          <a:p>
            <a:pPr marL="0" marR="0" lvl="0" indent="0" algn="l" defTabSz="457200" rtl="0" eaLnBrk="0" fontAlgn="base" latinLnBrk="0" hangingPunct="0">
              <a:lnSpc>
                <a:spcPct val="100000"/>
              </a:lnSpc>
              <a:spcBef>
                <a:spcPct val="30000"/>
              </a:spcBef>
              <a:spcAft>
                <a:spcPct val="0"/>
              </a:spcAft>
              <a:buClrTx/>
              <a:buSzTx/>
              <a:buFontTx/>
              <a:buNone/>
              <a:tabLst/>
              <a:defRPr/>
            </a:pPr>
            <a:endParaRPr kumimoji="0" lang="fr-FR" altLang="fr-FR" sz="18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fr-FR" altLang="fr-FR" sz="1800" b="1" i="0" u="none" strike="noStrike" kern="1200" cap="none" spc="0" normalizeH="0" baseline="0" noProof="0" dirty="0">
                <a:ln>
                  <a:noFill/>
                </a:ln>
                <a:solidFill>
                  <a:prstClr val="black"/>
                </a:solidFill>
                <a:effectLst/>
                <a:uLnTx/>
                <a:uFillTx/>
                <a:latin typeface="+mn-lt"/>
                <a:ea typeface="ＭＳ Ｐゴシック" charset="-128"/>
                <a:cs typeface="+mn-cs"/>
              </a:rPr>
              <a:t>Opération électrique</a:t>
            </a:r>
            <a:r>
              <a:rPr kumimoji="0" lang="fr-FR" altLang="fr-FR" sz="1800" b="0" i="0" u="none" strike="noStrike" kern="1200" cap="none" spc="0" normalizeH="0" baseline="0" noProof="0" dirty="0">
                <a:ln>
                  <a:noFill/>
                </a:ln>
                <a:solidFill>
                  <a:prstClr val="black"/>
                </a:solidFill>
                <a:effectLst/>
                <a:uLnTx/>
                <a:uFillTx/>
                <a:latin typeface="+mn-lt"/>
                <a:ea typeface="ＭＳ Ｐゴシック" charset="-128"/>
                <a:cs typeface="+mn-cs"/>
              </a:rPr>
              <a:t>: </a:t>
            </a:r>
          </a:p>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fr-FR" altLang="fr-FR" sz="1800" b="0" i="0" u="none" strike="noStrike" kern="1200" cap="none" spc="0" normalizeH="0" baseline="0" noProof="0" dirty="0">
                <a:ln>
                  <a:noFill/>
                </a:ln>
                <a:solidFill>
                  <a:prstClr val="black"/>
                </a:solidFill>
                <a:effectLst/>
                <a:uLnTx/>
                <a:uFillTx/>
                <a:latin typeface="+mn-lt"/>
                <a:ea typeface="ＭＳ Ｐゴシック" charset="-128"/>
                <a:cs typeface="+mn-cs"/>
              </a:rPr>
              <a:t>Risques graves d’électrisation ou électrocution; or banalisation de l’usage de l’électricité</a:t>
            </a:r>
          </a:p>
          <a:p>
            <a:pPr marL="0" marR="0" lvl="0" indent="0" algn="l" defTabSz="457200" rtl="0" eaLnBrk="0" fontAlgn="base" latinLnBrk="0" hangingPunct="0">
              <a:lnSpc>
                <a:spcPct val="100000"/>
              </a:lnSpc>
              <a:spcBef>
                <a:spcPct val="30000"/>
              </a:spcBef>
              <a:spcAft>
                <a:spcPct val="0"/>
              </a:spcAft>
              <a:buClrTx/>
              <a:buSzTx/>
              <a:buFontTx/>
              <a:buNone/>
              <a:tabLst/>
              <a:defRPr/>
            </a:pPr>
            <a:endParaRPr kumimoji="0" lang="fr-FR" altLang="fr-FR" sz="18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fr-FR" altLang="fr-FR" sz="1800" b="1" i="0" u="none" strike="noStrike" kern="1200" cap="none" spc="0" normalizeH="0" baseline="0" noProof="0" dirty="0">
                <a:ln>
                  <a:noFill/>
                </a:ln>
                <a:solidFill>
                  <a:prstClr val="black"/>
                </a:solidFill>
                <a:effectLst/>
                <a:uLnTx/>
                <a:uFillTx/>
                <a:latin typeface="+mn-lt"/>
                <a:ea typeface="ＭＳ Ｐゴシック" charset="-128"/>
                <a:cs typeface="+mn-cs"/>
              </a:rPr>
              <a:t>Travaux sous tension strictement interdits aux jeunes</a:t>
            </a:r>
          </a:p>
          <a:p>
            <a:pPr marL="0" marR="0" lvl="0" indent="0" algn="l" defTabSz="457200" rtl="0" eaLnBrk="0" fontAlgn="base" latinLnBrk="0" hangingPunct="0">
              <a:lnSpc>
                <a:spcPct val="100000"/>
              </a:lnSpc>
              <a:spcBef>
                <a:spcPct val="30000"/>
              </a:spcBef>
              <a:spcAft>
                <a:spcPct val="0"/>
              </a:spcAft>
              <a:buClrTx/>
              <a:buSzTx/>
              <a:buFontTx/>
              <a:buNone/>
              <a:tabLst/>
              <a:defRPr/>
            </a:pPr>
            <a:endParaRPr kumimoji="0" lang="fr-FR" altLang="fr-FR" sz="18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fr-FR" altLang="fr-FR" sz="1800" b="0" i="0" u="none" strike="noStrike" kern="1200" cap="none" spc="0" normalizeH="0" baseline="0" noProof="0" dirty="0">
                <a:ln>
                  <a:noFill/>
                </a:ln>
                <a:solidFill>
                  <a:prstClr val="black"/>
                </a:solidFill>
                <a:effectLst/>
                <a:uLnTx/>
                <a:uFillTx/>
                <a:latin typeface="+mn-lt"/>
                <a:ea typeface="ＭＳ Ｐゴシック" charset="-128"/>
                <a:cs typeface="+mn-cs"/>
              </a:rPr>
              <a:t>Possibilité, pour les jeunes habilités , à intervenir sur des opérations sur les installations électriques, ou opérations électriques ou non électriques; seules ces habilitations st recevables: B1 ( BT, consignation) , H1 ( HT, consignation), B1V ( hors tension mais </a:t>
            </a:r>
            <a:r>
              <a:rPr kumimoji="0" lang="fr-FR" altLang="fr-FR" sz="1800" b="0" i="0" u="none" strike="noStrike" kern="1200" cap="none" spc="0" normalizeH="0" baseline="0" noProof="0" dirty="0" err="1">
                <a:ln>
                  <a:noFill/>
                </a:ln>
                <a:solidFill>
                  <a:prstClr val="black"/>
                </a:solidFill>
                <a:effectLst/>
                <a:uLnTx/>
                <a:uFillTx/>
                <a:latin typeface="+mn-lt"/>
                <a:ea typeface="ＭＳ Ｐゴシック" charset="-128"/>
                <a:cs typeface="+mn-cs"/>
              </a:rPr>
              <a:t>ds</a:t>
            </a:r>
            <a:r>
              <a:rPr kumimoji="0" lang="fr-FR" altLang="fr-FR" sz="1800" b="0" i="0" u="none" strike="noStrike" kern="1200" cap="none" spc="0" normalizeH="0" baseline="0" noProof="0" dirty="0">
                <a:ln>
                  <a:noFill/>
                </a:ln>
                <a:solidFill>
                  <a:prstClr val="black"/>
                </a:solidFill>
                <a:effectLst/>
                <a:uLnTx/>
                <a:uFillTx/>
                <a:latin typeface="+mn-lt"/>
                <a:ea typeface="ＭＳ Ｐゴシック" charset="-128"/>
                <a:cs typeface="+mn-cs"/>
              </a:rPr>
              <a:t> zone de voisinage BT), H1V ( hors tension mais </a:t>
            </a:r>
            <a:r>
              <a:rPr kumimoji="0" lang="fr-FR" altLang="fr-FR" sz="1800" b="0" i="0" u="none" strike="noStrike" kern="1200" cap="none" spc="0" normalizeH="0" baseline="0" noProof="0" dirty="0" err="1">
                <a:ln>
                  <a:noFill/>
                </a:ln>
                <a:solidFill>
                  <a:prstClr val="black"/>
                </a:solidFill>
                <a:effectLst/>
                <a:uLnTx/>
                <a:uFillTx/>
                <a:latin typeface="+mn-lt"/>
                <a:ea typeface="ＭＳ Ｐゴシック" charset="-128"/>
                <a:cs typeface="+mn-cs"/>
              </a:rPr>
              <a:t>ds</a:t>
            </a:r>
            <a:r>
              <a:rPr kumimoji="0" lang="fr-FR" altLang="fr-FR" sz="1800" b="0" i="0" u="none" strike="noStrike" kern="1200" cap="none" spc="0" normalizeH="0" baseline="0" noProof="0" dirty="0">
                <a:ln>
                  <a:noFill/>
                </a:ln>
                <a:solidFill>
                  <a:prstClr val="black"/>
                </a:solidFill>
                <a:effectLst/>
                <a:uLnTx/>
                <a:uFillTx/>
                <a:latin typeface="+mn-lt"/>
                <a:ea typeface="ＭＳ Ｐゴシック" charset="-128"/>
                <a:cs typeface="+mn-cs"/>
              </a:rPr>
              <a:t> voisinage HT). Ce st des habilitations d’exécutants, travaillant sous l’autorité d’un chargé de travaux… il doit être placé sous sa surveillance </a:t>
            </a:r>
            <a:r>
              <a:rPr kumimoji="0" lang="fr-FR" altLang="fr-FR" sz="1800" b="0" i="0" u="none" strike="noStrike" kern="1200" cap="none" spc="0" normalizeH="0" baseline="0" noProof="0" dirty="0" err="1">
                <a:ln>
                  <a:noFill/>
                </a:ln>
                <a:solidFill>
                  <a:prstClr val="black"/>
                </a:solidFill>
                <a:effectLst/>
                <a:uLnTx/>
                <a:uFillTx/>
                <a:latin typeface="+mn-lt"/>
                <a:ea typeface="ＭＳ Ｐゴシック" charset="-128"/>
                <a:cs typeface="+mn-cs"/>
              </a:rPr>
              <a:t>qd</a:t>
            </a:r>
            <a:r>
              <a:rPr kumimoji="0" lang="fr-FR" altLang="fr-FR" sz="1800" b="0" i="0" u="none" strike="noStrike" kern="1200" cap="none" spc="0" normalizeH="0" baseline="0" noProof="0" dirty="0">
                <a:ln>
                  <a:noFill/>
                </a:ln>
                <a:solidFill>
                  <a:prstClr val="black"/>
                </a:solidFill>
                <a:effectLst/>
                <a:uLnTx/>
                <a:uFillTx/>
                <a:latin typeface="+mn-lt"/>
                <a:ea typeface="ＭＳ Ｐゴシック" charset="-128"/>
                <a:cs typeface="+mn-cs"/>
              </a:rPr>
              <a:t> il travaille en B1V ou H1V</a:t>
            </a:r>
          </a:p>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fr-FR" altLang="fr-FR" sz="1800" b="0" i="0" u="none" strike="noStrike" kern="1200" cap="none" spc="0" normalizeH="0" baseline="0" noProof="0" dirty="0">
                <a:ln>
                  <a:noFill/>
                </a:ln>
                <a:solidFill>
                  <a:prstClr val="black"/>
                </a:solidFill>
                <a:effectLst/>
                <a:uLnTx/>
                <a:uFillTx/>
                <a:latin typeface="+mn-lt"/>
                <a:ea typeface="ＭＳ Ｐゴシック" charset="-128"/>
                <a:cs typeface="+mn-cs"/>
              </a:rPr>
              <a:t>Nb: dérogation de droit si le jeune possède une habilitation</a:t>
            </a:r>
          </a:p>
          <a:p>
            <a:endParaRPr lang="fr-FR" dirty="0"/>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10</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r>
              <a:rPr lang="fr-FR" b="1" dirty="0"/>
              <a:t>Risques d’effondrement ou ensevelissement: risques d’étouffement par écrasement</a:t>
            </a:r>
          </a:p>
          <a:p>
            <a:r>
              <a:rPr lang="fr-FR" dirty="0"/>
              <a:t>Interdiction de</a:t>
            </a:r>
            <a:r>
              <a:rPr lang="fr-FR" baseline="0" dirty="0"/>
              <a:t> </a:t>
            </a:r>
            <a:r>
              <a:rPr lang="fr-FR" dirty="0"/>
              <a:t>travailler </a:t>
            </a:r>
            <a:r>
              <a:rPr lang="fr-FR" dirty="0" err="1"/>
              <a:t>ds</a:t>
            </a:r>
            <a:r>
              <a:rPr lang="fr-FR" dirty="0"/>
              <a:t> les fouilles étroites et profondes ni de</a:t>
            </a:r>
            <a:r>
              <a:rPr lang="fr-FR" baseline="0" dirty="0"/>
              <a:t> </a:t>
            </a:r>
            <a:r>
              <a:rPr lang="fr-FR" dirty="0"/>
              <a:t>réaliser des travaux de blindage</a:t>
            </a:r>
            <a:r>
              <a:rPr lang="fr-FR" baseline="0" dirty="0"/>
              <a:t> et d’étaiement car travaux particulièrement dangereux</a:t>
            </a:r>
          </a:p>
          <a:p>
            <a:r>
              <a:rPr lang="fr-FR" baseline="0" dirty="0"/>
              <a:t>St principalement concernés: les terrassiers, les maçons, les préparateurs de travaux </a:t>
            </a:r>
            <a:r>
              <a:rPr lang="fr-FR" baseline="0" dirty="0" err="1"/>
              <a:t>ds</a:t>
            </a:r>
            <a:r>
              <a:rPr lang="fr-FR" baseline="0" dirty="0"/>
              <a:t> le génie civil et les mineurs</a:t>
            </a:r>
          </a:p>
          <a:p>
            <a:endParaRPr lang="fr-F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b="1" dirty="0"/>
              <a:t>Conduite d’ET mobile automoteurs et de levage:</a:t>
            </a:r>
          </a:p>
          <a:p>
            <a:pPr marL="0" marR="0" indent="0" algn="l" defTabSz="914400" rtl="0" eaLnBrk="1" fontAlgn="auto" latinLnBrk="0" hangingPunct="1">
              <a:lnSpc>
                <a:spcPct val="100000"/>
              </a:lnSpc>
              <a:spcBef>
                <a:spcPts val="0"/>
              </a:spcBef>
              <a:spcAft>
                <a:spcPts val="0"/>
              </a:spcAft>
              <a:buClrTx/>
              <a:buSzTx/>
              <a:buFontTx/>
              <a:buNone/>
              <a:tabLst/>
              <a:defRPr/>
            </a:pPr>
            <a:endParaRPr lang="fr-FR" b="1" dirty="0"/>
          </a:p>
          <a:p>
            <a:pPr marL="0" marR="0" indent="0" algn="l" defTabSz="914400" rtl="0" eaLnBrk="1" fontAlgn="auto" latinLnBrk="0" hangingPunct="1">
              <a:lnSpc>
                <a:spcPct val="100000"/>
              </a:lnSpc>
              <a:spcBef>
                <a:spcPts val="0"/>
              </a:spcBef>
              <a:spcAft>
                <a:spcPts val="0"/>
              </a:spcAft>
              <a:buClrTx/>
              <a:buSzTx/>
              <a:buFontTx/>
              <a:buNone/>
              <a:tabLst/>
              <a:defRPr/>
            </a:pPr>
            <a:r>
              <a:rPr lang="fr-FR" b="1" dirty="0"/>
              <a:t>Quads agricoles: </a:t>
            </a:r>
            <a:r>
              <a:rPr lang="fr-FR" b="1" dirty="0" err="1"/>
              <a:t>pb</a:t>
            </a:r>
            <a:r>
              <a:rPr lang="fr-FR" b="1" dirty="0"/>
              <a:t>: énormément</a:t>
            </a:r>
            <a:r>
              <a:rPr lang="fr-FR" b="1" baseline="0" dirty="0"/>
              <a:t> d’at car particulièrement instables et aucun système anti renversement; </a:t>
            </a:r>
            <a:r>
              <a:rPr lang="fr-FR" b="1" baseline="0" dirty="0" err="1"/>
              <a:t>grde</a:t>
            </a:r>
            <a:r>
              <a:rPr lang="fr-FR" b="1" baseline="0" dirty="0"/>
              <a:t> vitesse de déplacement</a:t>
            </a:r>
          </a:p>
          <a:p>
            <a:pPr marL="0" marR="0" indent="0" algn="l" defTabSz="914400" rtl="0" eaLnBrk="1" fontAlgn="auto" latinLnBrk="0" hangingPunct="1">
              <a:lnSpc>
                <a:spcPct val="100000"/>
              </a:lnSpc>
              <a:spcBef>
                <a:spcPts val="0"/>
              </a:spcBef>
              <a:spcAft>
                <a:spcPts val="0"/>
              </a:spcAft>
              <a:buClrTx/>
              <a:buSzTx/>
              <a:buFontTx/>
              <a:buNone/>
              <a:tabLst/>
              <a:defRPr/>
            </a:pPr>
            <a:r>
              <a:rPr lang="fr-FR" b="1" baseline="0" dirty="0"/>
              <a:t>St exclus de cette interdiction les micro tracteurs ( sur roues ou chenilles </a:t>
            </a:r>
            <a:r>
              <a:rPr lang="fr-FR" b="1" baseline="0" dirty="0" err="1"/>
              <a:t>inf</a:t>
            </a:r>
            <a:r>
              <a:rPr lang="fr-FR" b="1" baseline="0" dirty="0"/>
              <a:t> à 400 kg</a:t>
            </a:r>
            <a:endParaRPr lang="fr-FR" b="1" dirty="0"/>
          </a:p>
          <a:p>
            <a:pPr marL="0" marR="0" indent="0" algn="l" defTabSz="914400" rtl="0" eaLnBrk="1" fontAlgn="auto" latinLnBrk="0" hangingPunct="1">
              <a:lnSpc>
                <a:spcPct val="100000"/>
              </a:lnSpc>
              <a:spcBef>
                <a:spcPts val="0"/>
              </a:spcBef>
              <a:spcAft>
                <a:spcPts val="0"/>
              </a:spcAft>
              <a:buClrTx/>
              <a:buSzTx/>
              <a:buFontTx/>
              <a:buNone/>
              <a:tabLst/>
              <a:defRPr/>
            </a:pPr>
            <a:r>
              <a:rPr lang="fr-FR" b="0" dirty="0"/>
              <a:t>Sur EL et </a:t>
            </a:r>
            <a:r>
              <a:rPr lang="fr-FR" b="0" dirty="0" err="1"/>
              <a:t>et</a:t>
            </a:r>
            <a:r>
              <a:rPr lang="fr-FR" b="0" dirty="0"/>
              <a:t> mobiles: Dérogation possible si formation voire autorisation de conduite </a:t>
            </a:r>
            <a:r>
              <a:rPr lang="fr-FR" b="0" dirty="0" err="1"/>
              <a:t>pr</a:t>
            </a:r>
            <a:r>
              <a:rPr lang="fr-FR" b="0" dirty="0"/>
              <a:t> les plus dangereuses ( </a:t>
            </a:r>
            <a:r>
              <a:rPr lang="fr-FR" b="0" dirty="0" err="1"/>
              <a:t>cf</a:t>
            </a:r>
            <a:r>
              <a:rPr lang="fr-FR" b="0" dirty="0"/>
              <a:t> travaux réglementés)</a:t>
            </a:r>
          </a:p>
          <a:p>
            <a:endParaRPr lang="fr-FR" b="1" dirty="0"/>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11</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r>
              <a:rPr lang="fr-FR" b="1" dirty="0"/>
              <a:t>Températures extrêmes: chaudes ou froides</a:t>
            </a:r>
          </a:p>
          <a:p>
            <a:endParaRPr lang="fr-FR" dirty="0"/>
          </a:p>
          <a:p>
            <a:r>
              <a:rPr lang="fr-FR" dirty="0"/>
              <a:t>Pr le chaud:</a:t>
            </a:r>
          </a:p>
          <a:p>
            <a:r>
              <a:rPr lang="fr-FR" dirty="0"/>
              <a:t>Canicule pour activités extérieures </a:t>
            </a:r>
          </a:p>
          <a:p>
            <a:r>
              <a:rPr lang="fr-FR" dirty="0"/>
              <a:t>blanchisserie, teinture, textile</a:t>
            </a:r>
          </a:p>
          <a:p>
            <a:r>
              <a:rPr lang="fr-FR" dirty="0"/>
              <a:t>Postes de soudeurs, fondeurs, verreries..</a:t>
            </a:r>
          </a:p>
          <a:p>
            <a:endParaRPr lang="fr-FR" dirty="0"/>
          </a:p>
          <a:p>
            <a:r>
              <a:rPr lang="fr-FR" dirty="0"/>
              <a:t>Nb:</a:t>
            </a:r>
            <a:r>
              <a:rPr lang="fr-FR" baseline="0" dirty="0"/>
              <a:t> il ne s’agit pas d’interdire d’affecter ces jeunes à ces travaux, en permanence; mais uniquement </a:t>
            </a:r>
            <a:r>
              <a:rPr lang="fr-FR" baseline="0" dirty="0" err="1"/>
              <a:t>qd</a:t>
            </a:r>
            <a:r>
              <a:rPr lang="fr-FR" baseline="0" dirty="0"/>
              <a:t> en période forte chaleur, les températures explosent</a:t>
            </a:r>
          </a:p>
          <a:p>
            <a:endParaRPr lang="fr-FR" baseline="0" dirty="0"/>
          </a:p>
          <a:p>
            <a:r>
              <a:rPr lang="fr-FR" baseline="0" dirty="0"/>
              <a:t>Même raisonnement pour le froid</a:t>
            </a:r>
          </a:p>
          <a:p>
            <a:endParaRPr lang="fr-FR" baseline="0" dirty="0"/>
          </a:p>
          <a:p>
            <a:r>
              <a:rPr lang="fr-FR" b="1" baseline="0" dirty="0"/>
              <a:t>Pour les animaux:</a:t>
            </a:r>
          </a:p>
          <a:p>
            <a:r>
              <a:rPr lang="fr-FR" b="0" baseline="0" dirty="0"/>
              <a:t>Les abeilles ne st pas considérées comme animaux venimeux; mais les guêpes oui</a:t>
            </a:r>
            <a:endParaRPr lang="fr-FR" b="0" dirty="0"/>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12</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pPr marL="0" marR="0" lvl="0" indent="0" algn="l" defTabSz="457200" rtl="0" eaLnBrk="0" fontAlgn="base" latinLnBrk="0" hangingPunct="0">
              <a:lnSpc>
                <a:spcPct val="8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ACD</a:t>
            </a:r>
          </a:p>
          <a:p>
            <a:pPr marL="0" marR="0" lvl="0" indent="0" algn="l" defTabSz="457200" rtl="0" eaLnBrk="0" fontAlgn="base" latinLnBrk="0" hangingPunct="0">
              <a:lnSpc>
                <a:spcPct val="8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Possibilité de dérogation y compris sur les CMR 1A et 1B</a:t>
            </a:r>
          </a:p>
          <a:p>
            <a:pPr marL="0" marR="0" lvl="0" indent="0" algn="l" defTabSz="457200" rtl="0" eaLnBrk="0" fontAlgn="base" latinLnBrk="0" hangingPunct="0">
              <a:lnSpc>
                <a:spcPct val="8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Les agents chimiques classés comme comburants (produits pouvant provoquer ou aggraver un incendie ou une explosion s’ils sont en présence de produits inflammables) et/ou dangereux pour l’environnement ne sont pas visés dans la catégorie des travaux réglementés ni interdits (autorisation de droit)</a:t>
            </a:r>
          </a:p>
          <a:p>
            <a:pPr marL="0" marR="0" lvl="0" indent="0" algn="l" defTabSz="457200" rtl="0" eaLnBrk="0" fontAlgn="base" latinLnBrk="0" hangingPunct="0">
              <a:lnSpc>
                <a:spcPct val="80000"/>
              </a:lnSpc>
              <a:spcBef>
                <a:spcPct val="30000"/>
              </a:spcBef>
              <a:spcAft>
                <a:spcPct val="0"/>
              </a:spcAft>
              <a:buClrTx/>
              <a:buSzTx/>
              <a:buFontTx/>
              <a:buNone/>
              <a:tabLst/>
              <a:defRPr/>
            </a:pPr>
            <a:r>
              <a:rPr lang="fr-FR" dirty="0"/>
              <a:t>Exemple de produits chimiques  interdits : solvants organiques tels que </a:t>
            </a:r>
            <a:r>
              <a:rPr lang="fr-FR" dirty="0" err="1"/>
              <a:t>Benzene</a:t>
            </a:r>
            <a:r>
              <a:rPr lang="fr-FR" dirty="0"/>
              <a:t>, méthanol, acétone. Risque</a:t>
            </a:r>
            <a:r>
              <a:rPr lang="fr-FR" baseline="0" dirty="0"/>
              <a:t> fréquent dans garages ou menuiseries</a:t>
            </a:r>
            <a:endParaRPr lang="fr-FR" dirty="0"/>
          </a:p>
          <a:p>
            <a:pPr marL="0" marR="0" lvl="0" indent="0" algn="l" defTabSz="457200" rtl="0" eaLnBrk="0" fontAlgn="base" latinLnBrk="0" hangingPunct="0">
              <a:lnSpc>
                <a:spcPct val="8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8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8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Utilisation de réactifs de laboratoire, de peintures, de vernis, lasures, produits d’entretien, ciments, mortiers, résines, liquide de refroidissement, décapants, dégraissants, produits phytosanitaires, biocides, désinfectants dès lors qu’ils sont classés comme :</a:t>
            </a:r>
          </a:p>
          <a:p>
            <a:pPr marL="0" marR="0" lvl="0" indent="0" algn="l" defTabSz="457200" rtl="0" eaLnBrk="0" fontAlgn="base" latinLnBrk="0" hangingPunct="0">
              <a:lnSpc>
                <a:spcPct val="80000"/>
              </a:lnSpc>
              <a:spcBef>
                <a:spcPct val="30000"/>
              </a:spcBef>
              <a:spcAft>
                <a:spcPct val="0"/>
              </a:spcAft>
              <a:buClrTx/>
              <a:buSzTx/>
              <a:buFontTx/>
              <a:buChar char="•"/>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Cancérogène, mutagène ou toxique pour la reproduction,</a:t>
            </a:r>
          </a:p>
          <a:p>
            <a:pPr marL="0" marR="0" lvl="0" indent="0" algn="l" defTabSz="457200" rtl="0" eaLnBrk="0" fontAlgn="base" latinLnBrk="0" hangingPunct="0">
              <a:lnSpc>
                <a:spcPct val="80000"/>
              </a:lnSpc>
              <a:spcBef>
                <a:spcPct val="30000"/>
              </a:spcBef>
              <a:spcAft>
                <a:spcPct val="0"/>
              </a:spcAft>
              <a:buClrTx/>
              <a:buSzTx/>
              <a:buFontTx/>
              <a:buChar char="•"/>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Inflammables, facilement ou extrêmement inflammables,</a:t>
            </a:r>
          </a:p>
          <a:p>
            <a:pPr marL="0" marR="0" lvl="0" indent="0" algn="l" defTabSz="457200" rtl="0" eaLnBrk="0" fontAlgn="base" latinLnBrk="0" hangingPunct="0">
              <a:lnSpc>
                <a:spcPct val="80000"/>
              </a:lnSpc>
              <a:spcBef>
                <a:spcPct val="30000"/>
              </a:spcBef>
              <a:spcAft>
                <a:spcPct val="0"/>
              </a:spcAft>
              <a:buClrTx/>
              <a:buSzTx/>
              <a:buFontTx/>
              <a:buChar char="•"/>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Toxiques ou très toxiques,</a:t>
            </a:r>
          </a:p>
          <a:p>
            <a:pPr marL="0" marR="0" lvl="0" indent="0" algn="l" defTabSz="457200" rtl="0" eaLnBrk="0" fontAlgn="base" latinLnBrk="0" hangingPunct="0">
              <a:lnSpc>
                <a:spcPct val="80000"/>
              </a:lnSpc>
              <a:spcBef>
                <a:spcPct val="30000"/>
              </a:spcBef>
              <a:spcAft>
                <a:spcPct val="0"/>
              </a:spcAft>
              <a:buClrTx/>
              <a:buSzTx/>
              <a:buFontTx/>
              <a:buChar char="•"/>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Nocifs,</a:t>
            </a:r>
          </a:p>
          <a:p>
            <a:pPr marL="0" marR="0" lvl="0" indent="0" algn="l" defTabSz="457200" rtl="0" eaLnBrk="0" fontAlgn="base" latinLnBrk="0" hangingPunct="0">
              <a:lnSpc>
                <a:spcPct val="80000"/>
              </a:lnSpc>
              <a:spcBef>
                <a:spcPct val="30000"/>
              </a:spcBef>
              <a:spcAft>
                <a:spcPct val="0"/>
              </a:spcAft>
              <a:buClrTx/>
              <a:buSzTx/>
              <a:buFontTx/>
              <a:buChar char="•"/>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Corrosifs,</a:t>
            </a:r>
          </a:p>
          <a:p>
            <a:pPr marL="0" marR="0" lvl="0" indent="0" algn="l" defTabSz="457200" rtl="0" eaLnBrk="0" fontAlgn="base" latinLnBrk="0" hangingPunct="0">
              <a:lnSpc>
                <a:spcPct val="80000"/>
              </a:lnSpc>
              <a:spcBef>
                <a:spcPct val="30000"/>
              </a:spcBef>
              <a:spcAft>
                <a:spcPct val="0"/>
              </a:spcAft>
              <a:buClrTx/>
              <a:buSzTx/>
              <a:buFontTx/>
              <a:buChar char="•"/>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Irritants,</a:t>
            </a:r>
          </a:p>
          <a:p>
            <a:pPr marL="0" marR="0" lvl="0" indent="0" algn="l" defTabSz="457200" rtl="0" eaLnBrk="0" fontAlgn="base" latinLnBrk="0" hangingPunct="0">
              <a:lnSpc>
                <a:spcPct val="80000"/>
              </a:lnSpc>
              <a:spcBef>
                <a:spcPct val="30000"/>
              </a:spcBef>
              <a:spcAft>
                <a:spcPct val="0"/>
              </a:spcAft>
              <a:buClrTx/>
              <a:buSzTx/>
              <a:buFontTx/>
              <a:buChar char="•"/>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Sensibilisants </a:t>
            </a:r>
          </a:p>
          <a:p>
            <a:pPr marL="0" marR="0" lvl="0" indent="0" algn="l" defTabSz="457200" rtl="0" eaLnBrk="0" fontAlgn="base" latinLnBrk="0" hangingPunct="0">
              <a:lnSpc>
                <a:spcPct val="8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8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Procédés ou travaux générant des poussières de bois ou exposant au formol (métiers de la menuiserie, de l’ébénisterie…), ou aux FCR (plaquettes de frein des véhicules anciens)</a:t>
            </a:r>
          </a:p>
          <a:p>
            <a:pPr marL="0" marR="0" lvl="0" indent="0" algn="l" defTabSz="457200" rtl="0" eaLnBrk="0" fontAlgn="base" latinLnBrk="0" hangingPunct="0">
              <a:lnSpc>
                <a:spcPct val="8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8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Empoussièrement de niveau 1 &lt; 100 f/l jusqu’au 30/06/15 et ensuite &lt; 10 f/l</a:t>
            </a:r>
          </a:p>
          <a:p>
            <a:pPr marL="0" marR="0" lvl="0" indent="0" algn="l" defTabSz="457200" rtl="0" eaLnBrk="0" fontAlgn="base" latinLnBrk="0" hangingPunct="0">
              <a:lnSpc>
                <a:spcPct val="8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Empoussièrement de niveau 2 : entre 100 et 6000 f/l jusqu’au 30/06/15, et ensuite entre 10 et 600 f/l</a:t>
            </a:r>
          </a:p>
          <a:p>
            <a:pPr marL="0" marR="0" lvl="0" indent="0" algn="l" defTabSz="457200" rtl="0" eaLnBrk="0" fontAlgn="base" latinLnBrk="0" hangingPunct="0">
              <a:lnSpc>
                <a:spcPct val="8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8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Travaux exposant aux RI nécessitant un classement en catégorie B = niveau d’exposition inférieur ou égal à 30% des VLEP</a:t>
            </a:r>
          </a:p>
          <a:p>
            <a:pPr marL="0" marR="0" lvl="0" indent="0" algn="l" defTabSz="457200" rtl="0" eaLnBrk="0" fontAlgn="base" latinLnBrk="0" hangingPunct="0">
              <a:lnSpc>
                <a:spcPct val="8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8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Secteurs d’activité et procédés concernés par le risque ROA : industrie (soudage à l’arc, découpage plasma, contrôle non destructif, métaux en fusion, métaux chauffés, verre en fusion), industrie du spectacle (éclairage scénique, effets spéciaux), médical et cosmétique (photothérapie, cabines de bronzage, épilation au laser)…</a:t>
            </a:r>
          </a:p>
          <a:p>
            <a:pPr marL="0" marR="0" lvl="0" indent="0" algn="l" defTabSz="457200" rtl="0" eaLnBrk="0" fontAlgn="base" latinLnBrk="0" hangingPunct="0">
              <a:lnSpc>
                <a:spcPct val="8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L’employeur doit d’abord procéder à l’évaluation des risques ROA pour déterminer si les travailleurs sont susceptibles d’être exposés au-delà des VLEP. L’évaluation du risque ROA peut se faire à partie de la documentation technique des équipements de travail générant des rayonnements incohérents ou des rayonnements laser. L’évaluation peut être facilitée par l’utilisation du logiciel « CATRAYON 4 » de l’INRS, notamment si absence de documentation technique (pour les équipements anciens). Les VLEP sont déterminées en fonction de la nature du rayonnement (incohérent/laser) et de la longueur d’onde de ce dernier, dans des tableaux reproduits en annexe du décret n° 2010-750 du 2 juillet 2010.  </a:t>
            </a:r>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13</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Travaux en milieu hyperbare </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BPT et génie civil: chantiers subaquatiques, aquaculture, pêches, plongée sportive, archéologie, recherche sous marine, secours et sécurité)</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 : </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risques </a:t>
            </a:r>
            <a:r>
              <a:rPr kumimoji="0" lang="fr-FR" altLang="fr-FR" sz="1200" b="0" i="0" u="none" strike="noStrike" kern="1200" cap="none" spc="0" normalizeH="0" baseline="0" noProof="0" dirty="0" err="1">
                <a:ln>
                  <a:noFill/>
                </a:ln>
                <a:solidFill>
                  <a:prstClr val="black"/>
                </a:solidFill>
                <a:effectLst/>
                <a:uLnTx/>
                <a:uFillTx/>
                <a:latin typeface="+mn-lt"/>
                <a:ea typeface="ＭＳ Ｐゴシック" charset="-128"/>
                <a:cs typeface="+mn-cs"/>
              </a:rPr>
              <a:t>surtt</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liés à la pression et à la respiration des gaz; certification des entreprises car risques importants; </a:t>
            </a:r>
          </a:p>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Les travaux en milieu hyperbare st interdits mais pas les interventions ( moins dangereuses: activités physiques, sportives, culturelles, scientifiques, aquacoles..) au sein de ces activités, on va distinguer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les interventions </a:t>
            </a:r>
            <a:r>
              <a:rPr kumimoji="0" lang="fr-FR" altLang="fr-FR" sz="1200" b="0" i="0" u="none" strike="noStrike" kern="1200" cap="none" spc="0" normalizeH="0" baseline="0" noProof="0" dirty="0" err="1">
                <a:ln>
                  <a:noFill/>
                </a:ln>
                <a:solidFill>
                  <a:prstClr val="black"/>
                </a:solidFill>
                <a:effectLst/>
                <a:uLnTx/>
                <a:uFillTx/>
                <a:latin typeface="+mn-lt"/>
                <a:ea typeface="ＭＳ Ｐゴシック" charset="-128"/>
                <a:cs typeface="+mn-cs"/>
              </a:rPr>
              <a:t>ds</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une zone de pression relative maximale inférieure à 1200 hectopascals ( 0 à 12 mètres): </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autorisées aux jeunes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Les interventions réalisées à des niveaux de pression supérieurs: </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interdiction mais avec possibilité de dérogation</a:t>
            </a:r>
          </a:p>
          <a:p>
            <a:pPr marL="0" marR="0" lvl="0" indent="0" algn="l" defTabSz="457200" rtl="0" eaLnBrk="0" fontAlgn="base" latinLnBrk="0" hangingPunct="0">
              <a:lnSpc>
                <a:spcPct val="8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8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La dérogation prévue pour la </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conduite d’équipements de travail mobile automoteur ou de levage </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a pour objectif de permettre aux jeunes d’acquérir la formation adéquate pour la conduite de ces engins et d’obtenir l’autorisation de conduite délivrée par le chef d’établissement pour les engins soumis à cette exigence. </a:t>
            </a:r>
            <a:r>
              <a:rPr kumimoji="0" lang="fr-FR" altLang="fr-FR" sz="1200" b="1" i="0" u="none" strike="noStrike" kern="1200" cap="none" spc="0" normalizeH="0" baseline="0" noProof="0" dirty="0">
                <a:ln>
                  <a:noFill/>
                </a:ln>
                <a:solidFill>
                  <a:schemeClr val="tx1"/>
                </a:solidFill>
                <a:effectLst/>
                <a:uLnTx/>
                <a:uFillTx/>
                <a:latin typeface="+mn-lt"/>
                <a:ea typeface="ＭＳ Ｐゴシック" charset="-128"/>
                <a:cs typeface="+mn-cs"/>
              </a:rPr>
              <a:t>Une fois qu’ils ont obtenu cette formation et, le cas échéant, l’autorisation de conduite de l’employeur délivrée dans les conditions de l’art. R.4323-56 CT et de l’arrêté du 02/12/1998, ils sont dispensés de la dérogation (R. 4153-51 CT).</a:t>
            </a:r>
          </a:p>
          <a:p>
            <a:pPr marL="0" marR="0" lvl="0" indent="0" algn="l" defTabSz="457200" rtl="0" eaLnBrk="0" fontAlgn="base" latinLnBrk="0" hangingPunct="0">
              <a:lnSpc>
                <a:spcPct val="8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8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Les machines listées à l’article </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R. 4313-78 CT </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font partie des machines les plus dangereuses eu égard aux risques de happement, de cisaillement ou d’écrasement qui ne peuvent être complètement maîtrisés (scies circulaires à une ou plusieurs lames pour le travail du bois, de la viande ou de matériaux ayant des caractéristiques physiques similaires, machines à dégauchir le bois, machines à raboter le bois, scies à ruban à chargement ou à déchargement manuel pour le travail du bois, de la viande ou de matériaux ayant des caractéristiques physiques similaires, machines à tenonner à plusieurs broches à avance manuelle pour le travail du bois, toupies à axe vertical à avance manuelle, scies à chaîne portatives, presses plieuses pour le travail à froid des métaux, machines de moulage de plastiques ou de caoutchouc par injection ou compression, bennes de ramassage d’ordures ménagères avec mécanisme de compression, ponts élévateurs pour véhicules, appareils de levage de personnes ou de personnes et d’objets présentant un danger de chute verticale de plus de 3 mètres, machines portatives de fixation à charge explosive et autres machines à chocs… Cette liste n’étant pas limitative puisque le nouveau décret vise également </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toute machine dont les éléments mobiles concourant à l’exécution du travail ne peuvent être rendus inaccessibles (ex : perceuse portative ou perceuse à colonne même pourvue d’un carter de protection, ce dernier ne garantissant pas l’inaccessibilité intégrale du forêt…). </a:t>
            </a:r>
          </a:p>
          <a:p>
            <a:pPr marL="0" marR="0" lvl="0" indent="0" algn="l" defTabSz="457200" rtl="0" eaLnBrk="0" fontAlgn="base" latinLnBrk="0" hangingPunct="0">
              <a:lnSpc>
                <a:spcPct val="8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a:t>
            </a:r>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14</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Conformément à l’article R. 4323-15 CT, toute intervention de maintenance s’effectuant sur un équipement de travail doit se faire à l’arrêt et lorsque toutes les mesures ont été prises pour empêcher un redémarrage intempestif des parties mobiles (procédure de consignation qui doit être décrite dans la notice d’instructions de la machine). Dans certains cas liés au </a:t>
            </a:r>
            <a:r>
              <a:rPr kumimoji="0" lang="fr-FR" altLang="fr-FR" sz="1200" b="0" i="0" u="none" strike="noStrike" kern="1200" cap="none" spc="0" normalizeH="0" baseline="0" noProof="0" dirty="0" err="1">
                <a:ln>
                  <a:noFill/>
                </a:ln>
                <a:solidFill>
                  <a:prstClr val="black"/>
                </a:solidFill>
                <a:effectLst/>
                <a:uLnTx/>
                <a:uFillTx/>
                <a:latin typeface="+mn-lt"/>
                <a:ea typeface="ＭＳ Ｐゴシック" charset="-128"/>
                <a:cs typeface="+mn-cs"/>
              </a:rPr>
              <a:t>process</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de fabrication, la maintenance ne pourra pas se faire à l’arrêt ou sans possibilité de remise en marche inopinée. </a:t>
            </a: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La personne encadrant le jeune pour cette catégorie de travaux, une fois la dérogation accordée, devra s’assurer du respect des consignes de sécurité liées à l’opération de maintenance (notamment à partir de la notice d’instructions) et de la compréhension par le jeune de ces consignes et de la procédure à suivre.</a:t>
            </a:r>
          </a:p>
          <a:p>
            <a:pPr marL="0" marR="0" lvl="0" indent="0" algn="l" defTabSz="457200" rtl="0" eaLnBrk="0" fontAlgn="base" latinLnBrk="0" hangingPunct="0">
              <a:lnSpc>
                <a:spcPct val="10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fr-FR" altLang="fr-FR" sz="1200" b="1" i="0" u="none" strike="noStrike" kern="1200" cap="none" spc="0" normalizeH="0" baseline="0" noProof="0" dirty="0">
                <a:ln>
                  <a:noFill/>
                </a:ln>
                <a:solidFill>
                  <a:prstClr val="black"/>
                </a:solidFill>
                <a:effectLst/>
                <a:uLnTx/>
                <a:uFillTx/>
                <a:latin typeface="+mn-lt"/>
                <a:ea typeface="ＭＳ Ｐゴシック" charset="-128"/>
                <a:cs typeface="+mn-cs"/>
              </a:rPr>
              <a:t>Seuls les échafaudages pouvant être montés à partir du niveau inférieur et lorsque les garde-corps sont mis en place à ce niveau sont visés par les travaux réglementés (cf. interdiction des travaux en hauteur sans protection collective)</a:t>
            </a:r>
          </a:p>
          <a:p>
            <a:pPr marL="0" marR="0" lvl="0" indent="0" algn="l" defTabSz="457200" rtl="0" eaLnBrk="0" fontAlgn="base" latinLnBrk="0" hangingPunct="0">
              <a:lnSpc>
                <a:spcPct val="10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Appareils sous pression : ensemble des appareils destinés à la production, à la fabrication, l’emmagasinage ou la mise en œuvre, sous une pression supérieure à la pression atmosphérique, des vapeurs ou gaz comprimés, liquéfiés ou dissous. Les tuyauteries et accessoires de sécurité en font également partie. Tous ces équipements peuvent présenter un risque important de défaillance et générer des accidents très graves.</a:t>
            </a:r>
          </a:p>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Ex : compresseurs, bouteilles de gaz « butane », récipients de stockage de gaz, tuyauteries et accessoires, bouteilles pour ARI, extincteurs, chaudières, cocotte minute…</a:t>
            </a:r>
          </a:p>
          <a:p>
            <a:pPr marL="0" marR="0" lvl="0" indent="0" algn="l" defTabSz="457200" rtl="0" eaLnBrk="0" fontAlgn="base" latinLnBrk="0" hangingPunct="0">
              <a:lnSpc>
                <a:spcPct val="10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15</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r>
              <a:rPr lang="fr-FR" sz="1200" kern="1200" dirty="0">
                <a:solidFill>
                  <a:schemeClr val="tx1"/>
                </a:solidFill>
                <a:effectLst/>
                <a:latin typeface="+mn-lt"/>
                <a:ea typeface="+mn-ea"/>
                <a:cs typeface="+mn-cs"/>
              </a:rPr>
              <a:t>Principe d’Interdiction maintenu du travail en hauteur en l’absence de protection collective contre le risque de chute avec deux exceptions :</a:t>
            </a:r>
          </a:p>
          <a:p>
            <a:r>
              <a:rPr lang="fr-FR" sz="1200" kern="1200" dirty="0">
                <a:solidFill>
                  <a:schemeClr val="tx1"/>
                </a:solidFill>
                <a:effectLst/>
                <a:latin typeface="+mn-lt"/>
                <a:ea typeface="+mn-ea"/>
                <a:cs typeface="+mn-cs"/>
              </a:rPr>
              <a:t>-Interdiction absolue maintenue pour travaux sur arbres et sur autres essences ligneuses et semi ligneuses</a:t>
            </a:r>
          </a:p>
          <a:p>
            <a:endParaRPr lang="fr-FR" dirty="0"/>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16</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Ces dérogations s’appliquent en fonction de la situation de chaque jeune qu’il soit ou non en formation professionnelle.</a:t>
            </a:r>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17</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18</a:t>
            </a:fld>
            <a:endParaRPr lang="fr-FR" dirty="0"/>
          </a:p>
        </p:txBody>
      </p:sp>
    </p:spTree>
    <p:extLst>
      <p:ext uri="{BB962C8B-B14F-4D97-AF65-F5344CB8AC3E}">
        <p14:creationId xmlns:p14="http://schemas.microsoft.com/office/powerpoint/2010/main" val="2070769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19</a:t>
            </a:fld>
            <a:endParaRPr lang="fr-FR" dirty="0"/>
          </a:p>
        </p:txBody>
      </p:sp>
    </p:spTree>
    <p:extLst>
      <p:ext uri="{BB962C8B-B14F-4D97-AF65-F5344CB8AC3E}">
        <p14:creationId xmlns:p14="http://schemas.microsoft.com/office/powerpoint/2010/main" val="2896264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endParaRPr lang="fr-FR" dirty="0"/>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2</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r>
              <a:rPr lang="fr-FR" dirty="0"/>
              <a:t>R4153-18 : Nécessité d’avoir procédé</a:t>
            </a:r>
            <a:r>
              <a:rPr lang="fr-FR" baseline="0" dirty="0"/>
              <a:t> à l’évaluation des risques L4121-3 comprenant une évaluation aux risques inhérents pour les jeunes et liés à leur travail et avoir à la suite de cette évaluation mis en œuvre les actions de prévention. Cette évaluation doit prendre en compte la vulnérabilité spécifique du jeune compte tenu de </a:t>
            </a:r>
            <a:r>
              <a:rPr lang="fr-FR" baseline="0" dirty="0" err="1"/>
              <a:t>l’age</a:t>
            </a:r>
            <a:r>
              <a:rPr lang="fr-FR" baseline="0" dirty="0"/>
              <a:t>, niveau de formation, absence de connaissance du milieu du travail</a:t>
            </a:r>
          </a:p>
          <a:p>
            <a:r>
              <a:rPr lang="fr-FR" baseline="0" dirty="0"/>
              <a:t>Permet de mettre en œuvre des actions de prévention adaptées</a:t>
            </a:r>
          </a:p>
          <a:p>
            <a:r>
              <a:rPr lang="fr-FR" baseline="0" dirty="0"/>
              <a:t>Les éléments justifiant de cela , y compris le DUER sont tenus à disposition de l’inspection</a:t>
            </a:r>
          </a:p>
          <a:p>
            <a:r>
              <a:rPr lang="fr-FR" baseline="0" dirty="0"/>
              <a:t>Documents d’aide à l’évaluation des risques accessibles en ligne sur le site internet du ministère du travail à la rubrique « santé au travail »</a:t>
            </a:r>
          </a:p>
          <a:p>
            <a:r>
              <a:rPr lang="fr-FR" baseline="0" dirty="0"/>
              <a:t>Encadrement du jeune par une personne compétente pour assurer le suivi de la formation professionnelle et la sécurité du jeune et cette personne doit disposer des moyens </a:t>
            </a:r>
            <a:r>
              <a:rPr lang="fr-FR" baseline="0" dirty="0" err="1"/>
              <a:t>nécess</a:t>
            </a:r>
            <a:endParaRPr lang="fr-FR" dirty="0"/>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20</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r>
              <a:rPr lang="fr-FR" b="1" baseline="0" dirty="0"/>
              <a:t>*Avis médical d’aptitude délivrée chaque année</a:t>
            </a:r>
            <a:r>
              <a:rPr lang="fr-FR" baseline="0" dirty="0"/>
              <a:t>; </a:t>
            </a:r>
          </a:p>
          <a:p>
            <a:endParaRPr lang="fr-FR" baseline="0" dirty="0"/>
          </a:p>
          <a:p>
            <a:r>
              <a:rPr lang="fr-FR" baseline="0" dirty="0"/>
              <a:t>L’avis doit indiquer l’aptitude à suivre une formation professionnelle, qui nécessite d’affecter le jeune à des travaux réglementés (et non à un poste); le médecin apprécie si l’état de santé physique et psychologique du jeune ne contre indique pas son affectation à tel ou tel type de travaux réglementés: il a donc besoin de connaitre les travaux auxquels il va être affecté.</a:t>
            </a:r>
          </a:p>
          <a:p>
            <a:endParaRPr lang="fr-FR" baseline="0" dirty="0"/>
          </a:p>
          <a:p>
            <a:r>
              <a:rPr lang="fr-FR" baseline="0" dirty="0"/>
              <a:t>un seul avis pour tous les lieux de formation</a:t>
            </a:r>
          </a:p>
          <a:p>
            <a:endParaRPr lang="fr-FR" baseline="0" dirty="0"/>
          </a:p>
          <a:p>
            <a:r>
              <a:rPr lang="fr-FR" baseline="0" dirty="0"/>
              <a:t>L’avis d’un médecin traitant n’est pas valable sauf exceptions prévues par les textes (cf. apprenti à titre expérimental).</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aseline="0" dirty="0">
                <a:solidFill>
                  <a:srgbClr val="FF0000"/>
                </a:solidFill>
                <a:latin typeface="Arial" panose="020B0604020202020204" pitchFamily="34" charset="0"/>
                <a:cs typeface="Arial" panose="020B0604020202020204" pitchFamily="34" charset="0"/>
              </a:rPr>
              <a:t> *avis par un médecin en convention avec la PJJ  </a:t>
            </a:r>
            <a:r>
              <a:rPr lang="fr-FR" sz="1200" dirty="0">
                <a:solidFill>
                  <a:srgbClr val="FF0000"/>
                </a:solidFill>
                <a:latin typeface="Arial" panose="020B0604020202020204" pitchFamily="34" charset="0"/>
                <a:cs typeface="Arial" panose="020B0604020202020204" pitchFamily="34" charset="0"/>
              </a:rPr>
              <a:t>cf. note du 19 octobre 2017</a:t>
            </a:r>
            <a:r>
              <a:rPr lang="fr-FR" sz="1200" baseline="0" dirty="0">
                <a:solidFill>
                  <a:srgbClr val="FF0000"/>
                </a:solidFill>
                <a:latin typeface="Arial" panose="020B0604020202020204" pitchFamily="34" charset="0"/>
                <a:cs typeface="Arial" panose="020B0604020202020204" pitchFamily="34" charset="0"/>
              </a:rPr>
              <a:t> du Ministère de la justice</a:t>
            </a:r>
            <a:endParaRPr lang="fr-FR" sz="1200" dirty="0">
              <a:solidFill>
                <a:srgbClr val="FF0000"/>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21</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dirty="0"/>
              <a:t>Seul</a:t>
            </a:r>
            <a:r>
              <a:rPr lang="fr-FR" baseline="0" dirty="0"/>
              <a:t> le type de machine est demandé. Il n’est pas exigé la marque, le </a:t>
            </a:r>
            <a:r>
              <a:rPr lang="fr-FR" baseline="0" dirty="0" err="1"/>
              <a:t>n°de</a:t>
            </a:r>
            <a:r>
              <a:rPr lang="fr-FR" baseline="0" dirty="0"/>
              <a:t> machine, la date de fabrication ou de mise en service</a:t>
            </a:r>
            <a:endParaRPr lang="fr-FR" dirty="0"/>
          </a:p>
          <a:p>
            <a:pPr algn="l"/>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22</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dirty="0"/>
              <a:t>Seul</a:t>
            </a:r>
            <a:r>
              <a:rPr lang="fr-FR" baseline="0" dirty="0"/>
              <a:t> le type de machine est demandé. Il n’est pas exigé la marque, le </a:t>
            </a:r>
            <a:r>
              <a:rPr lang="fr-FR" baseline="0" dirty="0" err="1"/>
              <a:t>n°de</a:t>
            </a:r>
            <a:r>
              <a:rPr lang="fr-FR" baseline="0" dirty="0"/>
              <a:t> machine, la date de fabrication ou de mise en service</a:t>
            </a:r>
            <a:endParaRPr lang="fr-FR" dirty="0"/>
          </a:p>
          <a:p>
            <a:pPr algn="l"/>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23</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dirty="0"/>
              <a:t>Seul</a:t>
            </a:r>
            <a:r>
              <a:rPr lang="fr-FR" baseline="0" dirty="0"/>
              <a:t> le type de machine est demandé. Il n’est pas exigé la marque, le </a:t>
            </a:r>
            <a:r>
              <a:rPr lang="fr-FR" baseline="0" dirty="0" err="1"/>
              <a:t>n°de</a:t>
            </a:r>
            <a:r>
              <a:rPr lang="fr-FR" baseline="0" dirty="0"/>
              <a:t> machine, la date de fabrication ou de mise en service</a:t>
            </a:r>
            <a:endParaRPr lang="fr-FR" dirty="0"/>
          </a:p>
          <a:p>
            <a:pPr algn="l"/>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24</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25</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altLang="fr-FR" sz="1200" dirty="0">
                <a:solidFill>
                  <a:schemeClr val="tx1"/>
                </a:solidFill>
              </a:rPr>
              <a:t>Décret 2019-253 du 27 mars 2019 introduisant les articles L4733-1 à L 4733-12 et R4733-1 à R473315 du CT</a:t>
            </a:r>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26</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altLang="fr-FR" sz="1200">
                <a:solidFill>
                  <a:schemeClr val="tx1"/>
                </a:solidFill>
              </a:rPr>
              <a:t>Décret 2019-253 du 27 mars 2019 introduisant les articles L4733-1 à L 4733-12 et R4733-1 à R473315 du CT</a:t>
            </a:r>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27</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altLang="fr-FR" sz="1200" dirty="0">
                <a:solidFill>
                  <a:schemeClr val="tx1"/>
                </a:solidFill>
              </a:rPr>
              <a:t>Décret 2019-253 du 27 mars 2019 introduisant les articles L4733-1 à L 4733-12 et R4733-1 à R473315 du CT</a:t>
            </a:r>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28</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altLang="fr-FR" sz="1200">
                <a:solidFill>
                  <a:schemeClr val="tx1"/>
                </a:solidFill>
              </a:rPr>
              <a:t>Décret 2019-253 du 27 mars 2019 introduisant les articles L4733-1 à L 4733-12 et R4733-1 à R473315 du CT</a:t>
            </a:r>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29</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r>
              <a:rPr lang="fr-FR" dirty="0"/>
              <a:t>2015 :L’autorisation</a:t>
            </a:r>
            <a:r>
              <a:rPr lang="fr-FR" baseline="0" dirty="0"/>
              <a:t> de déroger aux travaux interdits accordée par m’employeur a été remplacée par une déclaration de dérogation réalisée préalablement à l’affectation du jeune. Le dispositif actuel est applicable depuis le 2 mai 2015.</a:t>
            </a:r>
          </a:p>
          <a:p>
            <a:r>
              <a:rPr lang="fr-FR" dirty="0"/>
              <a:t>Art L4153-8 du code du travail : il est interdit d’employer des jeunes de moins de 18 ans à certaines</a:t>
            </a:r>
            <a:r>
              <a:rPr lang="fr-FR" baseline="0" dirty="0"/>
              <a:t> catégories de travaux les exposant à des risques pour leur santé, leur sécurité, leur moralité ou excédant leurs forces</a:t>
            </a:r>
          </a:p>
          <a:p>
            <a:r>
              <a:rPr lang="fr-FR" baseline="0" dirty="0"/>
              <a:t>Il existe aussi des dispositions dans code de l’éducation (L332-3-1) sur l’accueil des moins de 16 ans en milieu pro</a:t>
            </a:r>
          </a:p>
          <a:p>
            <a:r>
              <a:rPr lang="fr-FR" baseline="0" dirty="0"/>
              <a:t>Agrément des débits de boissons  R4153-8</a:t>
            </a:r>
            <a:endParaRPr lang="fr-FR" dirty="0"/>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3</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altLang="fr-FR" sz="1200" dirty="0">
                <a:solidFill>
                  <a:schemeClr val="tx1"/>
                </a:solidFill>
              </a:rPr>
              <a:t>Décret 2019-253 du 27 mars 2019 introduisant les articles L4733-1 à L 4733-12 et R4733-1 à R473315 du CT</a:t>
            </a:r>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30</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31</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32</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33</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34</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4</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5</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6</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7</a:t>
            </a:fld>
            <a:endParaRPr lang="fr-FR" dirty="0"/>
          </a:p>
        </p:txBody>
      </p:sp>
    </p:spTree>
    <p:extLst>
      <p:ext uri="{BB962C8B-B14F-4D97-AF65-F5344CB8AC3E}">
        <p14:creationId xmlns:p14="http://schemas.microsoft.com/office/powerpoint/2010/main" val="776848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8</a:t>
            </a:fld>
            <a:endParaRPr lang="fr-FR" dirty="0"/>
          </a:p>
        </p:txBody>
      </p:sp>
    </p:spTree>
    <p:extLst>
      <p:ext uri="{BB962C8B-B14F-4D97-AF65-F5344CB8AC3E}">
        <p14:creationId xmlns:p14="http://schemas.microsoft.com/office/powerpoint/2010/main" val="2819708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4538"/>
            <a:ext cx="4959350" cy="3721100"/>
          </a:xfrm>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a:p>
            <a:pPr marL="0" marR="0" lvl="0" indent="0" algn="l" defTabSz="457200" rtl="0" eaLnBrk="0" fontAlgn="base" latinLnBrk="0" hangingPunct="0">
              <a:lnSpc>
                <a:spcPct val="9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Pour l’amiante: niveau 2 et 3 interdits; Exemples d’opérations susceptibles de générer un empoussièrement de niveau 3 : travaux de retrait de peintures ou d’enduits amiantés </a:t>
            </a:r>
          </a:p>
          <a:p>
            <a:pPr marL="0" marR="0" lvl="0" indent="0" algn="l" defTabSz="457200" rtl="0" eaLnBrk="0" fontAlgn="base" latinLnBrk="0" hangingPunct="0">
              <a:lnSpc>
                <a:spcPct val="9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9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Agents biologiques du groupe 3 : ceux qui peuvent provoquer des maladies graves chez l’homme et constituer un danger sérieux pour les travailleurs mais pour lesquels il existe un traitement efficace (ex : </a:t>
            </a:r>
            <a:r>
              <a:rPr kumimoji="0" lang="fr-FR" altLang="fr-FR" sz="1200" b="0" i="1" u="none" strike="noStrike" kern="1200" cap="none" spc="0" normalizeH="0" baseline="0" noProof="0" dirty="0">
                <a:ln>
                  <a:noFill/>
                </a:ln>
                <a:solidFill>
                  <a:prstClr val="black"/>
                </a:solidFill>
                <a:effectLst/>
                <a:uLnTx/>
                <a:uFillTx/>
                <a:latin typeface="+mn-lt"/>
                <a:ea typeface="ＭＳ Ｐゴシック" charset="-128"/>
                <a:cs typeface="+mn-cs"/>
              </a:rPr>
              <a:t>Bacillus </a:t>
            </a:r>
            <a:r>
              <a:rPr kumimoji="0" lang="fr-FR" altLang="fr-FR" sz="1200" b="0" i="1" u="none" strike="noStrike" kern="1200" cap="none" spc="0" normalizeH="0" baseline="0" noProof="0" dirty="0" err="1">
                <a:ln>
                  <a:noFill/>
                </a:ln>
                <a:solidFill>
                  <a:prstClr val="black"/>
                </a:solidFill>
                <a:effectLst/>
                <a:uLnTx/>
                <a:uFillTx/>
                <a:latin typeface="+mn-lt"/>
                <a:ea typeface="ＭＳ Ｐゴシック" charset="-128"/>
                <a:cs typeface="+mn-cs"/>
              </a:rPr>
              <a:t>Anthracis</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ou « bacille du charbon » plus communément connu sous le nom d’anthrax, certaines souches d’Escherichia Coli, </a:t>
            </a:r>
            <a:r>
              <a:rPr kumimoji="0" lang="fr-FR" altLang="fr-FR" sz="1200" b="0" i="0" u="none" strike="noStrike" kern="1200" cap="none" spc="0" normalizeH="0" baseline="0" noProof="0" dirty="0" err="1">
                <a:ln>
                  <a:noFill/>
                </a:ln>
                <a:solidFill>
                  <a:prstClr val="black"/>
                </a:solidFill>
                <a:effectLst/>
                <a:uLnTx/>
                <a:uFillTx/>
                <a:latin typeface="+mn-lt"/>
                <a:ea typeface="ＭＳ Ｐゴシック" charset="-128"/>
                <a:cs typeface="+mn-cs"/>
              </a:rPr>
              <a:t>mycobactérium</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a:t>
            </a:r>
            <a:r>
              <a:rPr kumimoji="0" lang="fr-FR" altLang="fr-FR" sz="1200" b="0" i="0" u="none" strike="noStrike" kern="1200" cap="none" spc="0" normalizeH="0" baseline="0" noProof="0" dirty="0" err="1">
                <a:ln>
                  <a:noFill/>
                </a:ln>
                <a:solidFill>
                  <a:prstClr val="black"/>
                </a:solidFill>
                <a:effectLst/>
                <a:uLnTx/>
                <a:uFillTx/>
                <a:latin typeface="+mn-lt"/>
                <a:ea typeface="ＭＳ Ｐゴシック" charset="-128"/>
                <a:cs typeface="+mn-cs"/>
              </a:rPr>
              <a:t>tubercolis</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hépatite B et D, HIV, </a:t>
            </a:r>
            <a:r>
              <a:rPr kumimoji="0" lang="fr-FR" altLang="fr-FR" sz="1200" b="0" i="0" u="none" strike="noStrike" kern="1200" cap="none" spc="0" normalizeH="0" baseline="0" noProof="0" dirty="0" err="1">
                <a:ln>
                  <a:noFill/>
                </a:ln>
                <a:solidFill>
                  <a:prstClr val="black"/>
                </a:solidFill>
                <a:effectLst/>
                <a:uLnTx/>
                <a:uFillTx/>
                <a:latin typeface="+mn-lt"/>
                <a:ea typeface="ＭＳ Ｐゴシック" charset="-128"/>
                <a:cs typeface="+mn-cs"/>
              </a:rPr>
              <a:t>chikungunya</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a:t>
            </a:r>
          </a:p>
          <a:p>
            <a:pPr marL="0" marR="0" lvl="0" indent="0" algn="l" defTabSz="457200" rtl="0" eaLnBrk="0" fontAlgn="base" latinLnBrk="0" hangingPunct="0">
              <a:lnSpc>
                <a:spcPct val="9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9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Groupe 4:: risque de propagation élevé et aucun traitement</a:t>
            </a:r>
          </a:p>
          <a:p>
            <a:pPr marL="0" marR="0" lvl="0" indent="0" algn="l" defTabSz="457200" rtl="0" eaLnBrk="0" fontAlgn="base" latinLnBrk="0" hangingPunct="0">
              <a:lnSpc>
                <a:spcPct val="9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9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Vibrations mécaniques: nouveau</a:t>
            </a:r>
          </a:p>
          <a:p>
            <a:pPr marL="0" marR="0" lvl="0" indent="0" algn="l" defTabSz="457200" rtl="0" eaLnBrk="0" fontAlgn="base" latinLnBrk="0" hangingPunct="0">
              <a:lnSpc>
                <a:spcPct val="9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Il s’agit du seuil de déclenchement d’une action et non de la VLEP d’exposition ( dc plus bas)</a:t>
            </a:r>
          </a:p>
          <a:p>
            <a:pPr marL="0" marR="0" lvl="0" indent="0" algn="l" defTabSz="457200" rtl="0" eaLnBrk="0" fontAlgn="base" latinLnBrk="0" hangingPunct="0">
              <a:lnSpc>
                <a:spcPct val="9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Ex: pour les mains et bras: machines portatives comme meuleuses, marteaux piqueurs,.. Machines guidées à la main ( </a:t>
            </a:r>
            <a:r>
              <a:rPr kumimoji="0" lang="fr-FR" altLang="fr-FR" sz="1200" b="0" i="0" u="none" strike="noStrike" kern="1200" cap="none" spc="0" normalizeH="0" baseline="0" noProof="0" dirty="0" err="1">
                <a:ln>
                  <a:noFill/>
                </a:ln>
                <a:solidFill>
                  <a:prstClr val="black"/>
                </a:solidFill>
                <a:effectLst/>
                <a:uLnTx/>
                <a:uFillTx/>
                <a:latin typeface="+mn-lt"/>
                <a:ea typeface="ＭＳ Ｐゴシック" charset="-128"/>
                <a:cs typeface="+mn-cs"/>
              </a:rPr>
              <a:t>pilonneuses</a:t>
            </a: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 ou lors de la préhension des pièces travaillées à la main ( polissage); pour l’ensemble du corps; ex:  conduite d’engins comme chariots automoteurs, tracteurs…</a:t>
            </a:r>
          </a:p>
          <a:p>
            <a:pPr marL="0" marR="0" lvl="0" indent="0" algn="l" defTabSz="457200" rtl="0" eaLnBrk="0" fontAlgn="base" latinLnBrk="0" hangingPunct="0">
              <a:lnSpc>
                <a:spcPct val="90000"/>
              </a:lnSpc>
              <a:spcBef>
                <a:spcPct val="30000"/>
              </a:spcBef>
              <a:spcAft>
                <a:spcPct val="0"/>
              </a:spcAft>
              <a:buClrTx/>
              <a:buSzTx/>
              <a:buFontTx/>
              <a:buNone/>
              <a:tabLst/>
              <a:defRPr/>
            </a:pPr>
            <a:endPar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endParaRPr>
          </a:p>
          <a:p>
            <a:pPr marL="0" marR="0" lvl="0" indent="0" algn="l" defTabSz="457200" rtl="0" eaLnBrk="0" fontAlgn="base" latinLnBrk="0" hangingPunct="0">
              <a:lnSpc>
                <a:spcPct val="90000"/>
              </a:lnSpc>
              <a:spcBef>
                <a:spcPct val="30000"/>
              </a:spcBef>
              <a:spcAft>
                <a:spcPct val="0"/>
              </a:spcAft>
              <a:buClrTx/>
              <a:buSzTx/>
              <a:buFontTx/>
              <a:buNone/>
              <a:tabLst/>
              <a:defRPr/>
            </a:pPr>
            <a:r>
              <a:rPr kumimoji="0" lang="fr-FR" altLang="fr-FR" sz="1200" b="0" i="0" u="none" strike="noStrike" kern="1200" cap="none" spc="0" normalizeH="0" baseline="0" noProof="0" dirty="0">
                <a:ln>
                  <a:noFill/>
                </a:ln>
                <a:solidFill>
                  <a:prstClr val="black"/>
                </a:solidFill>
                <a:effectLst/>
                <a:uLnTx/>
                <a:uFillTx/>
                <a:latin typeface="+mn-lt"/>
                <a:ea typeface="ＭＳ Ｐゴシック" charset="-128"/>
                <a:cs typeface="+mn-cs"/>
              </a:rPr>
              <a:t>C’est dc l’ERP qui permettra de déterminer le niveau de vibration</a:t>
            </a:r>
          </a:p>
          <a:p>
            <a:endParaRPr lang="fr-FR" dirty="0"/>
          </a:p>
        </p:txBody>
      </p:sp>
      <p:sp>
        <p:nvSpPr>
          <p:cNvPr id="4" name="Espace réservé du numéro de diapositive 3"/>
          <p:cNvSpPr>
            <a:spLocks noGrp="1"/>
          </p:cNvSpPr>
          <p:nvPr>
            <p:ph type="sldNum" sz="quarter" idx="10"/>
          </p:nvPr>
        </p:nvSpPr>
        <p:spPr/>
        <p:txBody>
          <a:bodyPr/>
          <a:lstStyle/>
          <a:p>
            <a:pPr>
              <a:defRPr/>
            </a:pPr>
            <a:fld id="{58E003D3-89D3-41EE-81F1-DCB6548F0E18}" type="slidenum">
              <a:rPr lang="fr-FR" smtClean="0"/>
              <a:pPr>
                <a:defRPr/>
              </a:pPr>
              <a:t>9</a:t>
            </a:fld>
            <a:endParaRPr lang="fr-FR" dirty="0"/>
          </a:p>
        </p:txBody>
      </p:sp>
    </p:spTree>
    <p:extLst>
      <p:ext uri="{BB962C8B-B14F-4D97-AF65-F5344CB8AC3E}">
        <p14:creationId xmlns:p14="http://schemas.microsoft.com/office/powerpoint/2010/main" val="7768480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vmlDrawing" Target="../drawings/vmlDrawing9.vml"/><Relationship Id="rId4" Type="http://schemas.openxmlformats.org/officeDocument/2006/relationships/image" Target="../media/image1.png"/></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 Id="rId5" Type="http://schemas.openxmlformats.org/officeDocument/2006/relationships/image" Target="../media/image2.png"/><Relationship Id="rId4"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vmlDrawing" Target="../drawings/vmlDrawing4.vml"/><Relationship Id="rId4" Type="http://schemas.openxmlformats.org/officeDocument/2006/relationships/image" Target="../media/image1.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vmlDrawing" Target="../drawings/vmlDrawing5.vml"/><Relationship Id="rId4" Type="http://schemas.openxmlformats.org/officeDocument/2006/relationships/image" Target="../media/image1.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vmlDrawing" Target="../drawings/vmlDrawing6.vml"/><Relationship Id="rId4" Type="http://schemas.openxmlformats.org/officeDocument/2006/relationships/image" Target="../media/image1.png"/></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vmlDrawing" Target="../drawings/vmlDrawing7.vml"/><Relationship Id="rId4" Type="http://schemas.openxmlformats.org/officeDocument/2006/relationships/image" Target="../media/image1.png"/></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9.xml"/><Relationship Id="rId1" Type="http://schemas.openxmlformats.org/officeDocument/2006/relationships/vmlDrawing" Target="../drawings/vmlDrawing10.vml"/><Relationship Id="rId5" Type="http://schemas.openxmlformats.org/officeDocument/2006/relationships/image" Target="../media/image2.png"/><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vmlDrawing" Target="../drawings/vmlDrawing8.vml"/><Relationship Id="rId4" Type="http://schemas.openxmlformats.org/officeDocument/2006/relationships/image" Target="../media/image1.png"/></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4" name="Rectangle 1026"/>
          <p:cNvSpPr>
            <a:spLocks noChangeArrowheads="1"/>
          </p:cNvSpPr>
          <p:nvPr userDrawn="1"/>
        </p:nvSpPr>
        <p:spPr bwMode="auto">
          <a:xfrm rot="16200000">
            <a:off x="-2436019" y="2405858"/>
            <a:ext cx="6888163" cy="2016125"/>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a:t>
            </a:r>
            <a:r>
              <a:rPr lang="fr-FR" altLang="fr-FR" sz="8000" b="1" dirty="0">
                <a:solidFill>
                  <a:srgbClr val="C9D30E"/>
                </a:solidFill>
              </a:rPr>
              <a:t>C</a:t>
            </a:r>
            <a:r>
              <a:rPr lang="fr-FR" altLang="fr-FR" sz="8000" b="1" dirty="0">
                <a:solidFill>
                  <a:schemeClr val="bg1"/>
                </a:solidFill>
              </a:rPr>
              <a:t>TE</a:t>
            </a:r>
            <a:br>
              <a:rPr lang="fr-FR" altLang="fr-FR" sz="8000" b="1" dirty="0">
                <a:solidFill>
                  <a:schemeClr val="bg1"/>
                </a:solidFill>
              </a:rPr>
            </a:br>
            <a:r>
              <a:rPr lang="fr-FR" altLang="fr-FR" dirty="0">
                <a:solidFill>
                  <a:schemeClr val="bg1"/>
                </a:solidFill>
              </a:rPr>
              <a:t>Aquitaine-Limousin-Poitou-Charentes</a:t>
            </a:r>
          </a:p>
        </p:txBody>
      </p:sp>
      <p:sp>
        <p:nvSpPr>
          <p:cNvPr id="4106" name="Rectangle 3"/>
          <p:cNvSpPr>
            <a:spLocks noGrp="1" noChangeArrowheads="1"/>
          </p:cNvSpPr>
          <p:nvPr>
            <p:ph type="subTitle" idx="1"/>
          </p:nvPr>
        </p:nvSpPr>
        <p:spPr>
          <a:xfrm>
            <a:off x="838200" y="3352800"/>
            <a:ext cx="6400800" cy="1752600"/>
          </a:xfrm>
        </p:spPr>
        <p:txBody>
          <a:bodyPr/>
          <a:lstStyle>
            <a:lvl1pPr marL="0" indent="0">
              <a:buFontTx/>
              <a:buNone/>
              <a:defRPr sz="2400">
                <a:solidFill>
                  <a:srgbClr val="A2106A"/>
                </a:solidFill>
              </a:defRPr>
            </a:lvl1pPr>
          </a:lstStyle>
          <a:p>
            <a:pPr lvl="0"/>
            <a:r>
              <a:rPr lang="fr-FR" noProof="0"/>
              <a:t>Modifiez le style des sous-titres du masque</a:t>
            </a:r>
          </a:p>
        </p:txBody>
      </p:sp>
      <p:sp>
        <p:nvSpPr>
          <p:cNvPr id="2" name="Titre 1"/>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4106909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aphicFrame>
        <p:nvGraphicFramePr>
          <p:cNvPr id="4" name="Object 1"/>
          <p:cNvGraphicFramePr>
            <a:graphicFrameLocks noChangeAspect="1"/>
          </p:cNvGraphicFramePr>
          <p:nvPr/>
        </p:nvGraphicFramePr>
        <p:xfrm>
          <a:off x="685800" y="1016001"/>
          <a:ext cx="5715000" cy="190500"/>
        </p:xfrm>
        <a:graphic>
          <a:graphicData uri="http://schemas.openxmlformats.org/presentationml/2006/ole">
            <mc:AlternateContent xmlns:mc="http://schemas.openxmlformats.org/markup-compatibility/2006">
              <mc:Choice xmlns:v="urn:schemas-microsoft-com:vml" Requires="v">
                <p:oleObj spid="_x0000_s9218" name="Photo Editor Photo" r:id="rId3" imgW="5714286" imgH="190426" progId="">
                  <p:embed/>
                </p:oleObj>
              </mc:Choice>
              <mc:Fallback>
                <p:oleObj name="Photo Editor Photo" r:id="rId3" imgW="5714286" imgH="190426" progId="">
                  <p:embed/>
                  <p:pic>
                    <p:nvPicPr>
                      <p:cNvPr id="4"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1"/>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re vertical 1"/>
          <p:cNvSpPr>
            <a:spLocks noGrp="1"/>
          </p:cNvSpPr>
          <p:nvPr>
            <p:ph type="title" orient="vert"/>
          </p:nvPr>
        </p:nvSpPr>
        <p:spPr>
          <a:xfrm>
            <a:off x="6400800" y="228602"/>
            <a:ext cx="1905000" cy="55118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85800" y="228602"/>
            <a:ext cx="5562600" cy="55118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3"/>
          <p:cNvSpPr>
            <a:spLocks noGrp="1" noChangeArrowheads="1"/>
          </p:cNvSpPr>
          <p:nvPr>
            <p:ph type="sldNum" sz="quarter" idx="10"/>
          </p:nvPr>
        </p:nvSpPr>
        <p:spPr/>
        <p:txBody>
          <a:bodyPr/>
          <a:lstStyle>
            <a:lvl1pPr fontAlgn="auto">
              <a:spcBef>
                <a:spcPts val="0"/>
              </a:spcBef>
              <a:spcAft>
                <a:spcPts val="0"/>
              </a:spcAft>
              <a:defRPr/>
            </a:lvl1pPr>
          </a:lstStyle>
          <a:p>
            <a:pPr>
              <a:defRPr/>
            </a:pPr>
            <a:fld id="{1BD9B60F-9DD0-470F-8D26-1441A4B3795A}" type="slidenum">
              <a:rPr lang="fr-FR"/>
              <a:pPr>
                <a:defRPr/>
              </a:pPr>
              <a:t>‹N°›</a:t>
            </a:fld>
            <a:endParaRPr lang="fr-FR" dirty="0"/>
          </a:p>
        </p:txBody>
      </p:sp>
    </p:spTree>
    <p:extLst>
      <p:ext uri="{BB962C8B-B14F-4D97-AF65-F5344CB8AC3E}">
        <p14:creationId xmlns:p14="http://schemas.microsoft.com/office/powerpoint/2010/main" val="303885334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userDrawn="1">
  <p:cSld name="2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userDrawn="1">
  <p:cSld name="3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userDrawn="1">
  <p:cSld name="4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userDrawn="1">
  <p:cSld name="5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userDrawn="1">
  <p:cSld name="6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userDrawn="1">
  <p:cSld name="7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userDrawn="1">
  <p:cSld name="15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userDrawn="1">
  <p:cSld name="23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userDrawn="1">
  <p:cSld name="24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userDrawn="1">
  <p:cSld name="25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28ACA977-3DB7-41B8-A0E4-E6FE85829842}"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7C083A67-9E29-49AF-AE3D-89B762DEA203}" type="slidenum">
              <a:rPr lang="fr-FR"/>
              <a:pPr>
                <a:defRPr/>
              </a:pPr>
              <a:t>‹N°›</a:t>
            </a:fld>
            <a:endParaRPr lang="fr-FR" dirty="0"/>
          </a:p>
        </p:txBody>
      </p:sp>
    </p:spTree>
    <p:extLst>
      <p:ext uri="{BB962C8B-B14F-4D97-AF65-F5344CB8AC3E}">
        <p14:creationId xmlns:p14="http://schemas.microsoft.com/office/powerpoint/2010/main" val="12553116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userDrawn="1">
  <p:cSld name="26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userDrawn="1">
  <p:cSld name="27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userDrawn="1">
  <p:cSld name="28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userDrawn="1">
  <p:cSld name="29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userDrawn="1">
  <p:cSld name="30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userDrawn="1">
  <p:cSld name="34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userDrawn="1">
  <p:cSld name="35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522D770-709F-455D-9C1C-F41844F604DB}" type="datetime1">
              <a:rPr lang="fr-FR" smtClean="0"/>
              <a:t>02/02/2020</a:t>
            </a:fld>
            <a:endParaRPr lang="fr-FR"/>
          </a:p>
        </p:txBody>
      </p:sp>
      <p:sp>
        <p:nvSpPr>
          <p:cNvPr id="5" name="Espace réservé du pied de page 4"/>
          <p:cNvSpPr>
            <a:spLocks noGrp="1"/>
          </p:cNvSpPr>
          <p:nvPr>
            <p:ph type="ftr" sz="quarter" idx="11"/>
          </p:nvPr>
        </p:nvSpPr>
        <p:spPr/>
        <p:txBody>
          <a:bodyPr/>
          <a:lstStyle/>
          <a:p>
            <a:r>
              <a:rPr lang="fr-FR"/>
              <a:t> DIRECCTE Nouvelle-Aquitaine – Réunion inter-UC – Mardi 28/11/2017 – Saintes </a:t>
            </a:r>
          </a:p>
        </p:txBody>
      </p:sp>
      <p:sp>
        <p:nvSpPr>
          <p:cNvPr id="6" name="Espace réservé du numéro de diapositive 5"/>
          <p:cNvSpPr>
            <a:spLocks noGrp="1"/>
          </p:cNvSpPr>
          <p:nvPr>
            <p:ph type="sldNum" sz="quarter" idx="12"/>
          </p:nvPr>
        </p:nvSpPr>
        <p:spPr/>
        <p:txBody>
          <a:bodyPr/>
          <a:lstStyle/>
          <a:p>
            <a:fld id="{E65C2DCA-F597-40B5-9195-35120A48A0A6}" type="slidenum">
              <a:rPr lang="fr-FR" smtClean="0"/>
              <a:t>‹N°›</a:t>
            </a:fld>
            <a:endParaRPr lang="fr-FR"/>
          </a:p>
        </p:txBody>
      </p:sp>
    </p:spTree>
    <p:extLst>
      <p:ext uri="{BB962C8B-B14F-4D97-AF65-F5344CB8AC3E}">
        <p14:creationId xmlns:p14="http://schemas.microsoft.com/office/powerpoint/2010/main" val="10428688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DAA05D8-B759-4EE8-BB42-C572E2DDD697}" type="datetime1">
              <a:rPr lang="fr-FR" smtClean="0"/>
              <a:t>02/02/2020</a:t>
            </a:fld>
            <a:endParaRPr lang="fr-FR"/>
          </a:p>
        </p:txBody>
      </p:sp>
      <p:sp>
        <p:nvSpPr>
          <p:cNvPr id="5" name="Espace réservé du pied de page 4"/>
          <p:cNvSpPr>
            <a:spLocks noGrp="1"/>
          </p:cNvSpPr>
          <p:nvPr>
            <p:ph type="ftr" sz="quarter" idx="11"/>
          </p:nvPr>
        </p:nvSpPr>
        <p:spPr/>
        <p:txBody>
          <a:bodyPr/>
          <a:lstStyle/>
          <a:p>
            <a:r>
              <a:rPr lang="fr-FR"/>
              <a:t> DIRECCTE Nouvelle-Aquitaine – Réunion inter-UC – Mardi 28/11/2017 – Saintes </a:t>
            </a:r>
          </a:p>
        </p:txBody>
      </p:sp>
      <p:sp>
        <p:nvSpPr>
          <p:cNvPr id="6" name="Espace réservé du numéro de diapositive 5"/>
          <p:cNvSpPr>
            <a:spLocks noGrp="1"/>
          </p:cNvSpPr>
          <p:nvPr>
            <p:ph type="sldNum" sz="quarter" idx="12"/>
          </p:nvPr>
        </p:nvSpPr>
        <p:spPr/>
        <p:txBody>
          <a:bodyPr/>
          <a:lstStyle/>
          <a:p>
            <a:fld id="{E65C2DCA-F597-40B5-9195-35120A48A0A6}" type="slidenum">
              <a:rPr lang="fr-FR" smtClean="0"/>
              <a:t>‹N°›</a:t>
            </a:fld>
            <a:endParaRPr lang="fr-FR"/>
          </a:p>
        </p:txBody>
      </p:sp>
    </p:spTree>
    <p:extLst>
      <p:ext uri="{BB962C8B-B14F-4D97-AF65-F5344CB8AC3E}">
        <p14:creationId xmlns:p14="http://schemas.microsoft.com/office/powerpoint/2010/main" val="213856852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265FABF-4545-42AE-A36E-5598F28A93A6}" type="datetime1">
              <a:rPr lang="fr-FR" smtClean="0"/>
              <a:t>02/02/2020</a:t>
            </a:fld>
            <a:endParaRPr lang="fr-FR"/>
          </a:p>
        </p:txBody>
      </p:sp>
      <p:sp>
        <p:nvSpPr>
          <p:cNvPr id="5" name="Espace réservé du pied de page 4"/>
          <p:cNvSpPr>
            <a:spLocks noGrp="1"/>
          </p:cNvSpPr>
          <p:nvPr>
            <p:ph type="ftr" sz="quarter" idx="11"/>
          </p:nvPr>
        </p:nvSpPr>
        <p:spPr/>
        <p:txBody>
          <a:bodyPr/>
          <a:lstStyle/>
          <a:p>
            <a:r>
              <a:rPr lang="fr-FR"/>
              <a:t> DIRECCTE Nouvelle-Aquitaine – Réunion inter-UC – Mardi 28/11/2017 – Saintes </a:t>
            </a:r>
          </a:p>
        </p:txBody>
      </p:sp>
      <p:sp>
        <p:nvSpPr>
          <p:cNvPr id="6" name="Espace réservé du numéro de diapositive 5"/>
          <p:cNvSpPr>
            <a:spLocks noGrp="1"/>
          </p:cNvSpPr>
          <p:nvPr>
            <p:ph type="sldNum" sz="quarter" idx="12"/>
          </p:nvPr>
        </p:nvSpPr>
        <p:spPr/>
        <p:txBody>
          <a:bodyPr/>
          <a:lstStyle/>
          <a:p>
            <a:fld id="{E65C2DCA-F597-40B5-9195-35120A48A0A6}" type="slidenum">
              <a:rPr lang="fr-FR" smtClean="0"/>
              <a:t>‹N°›</a:t>
            </a:fld>
            <a:endParaRPr lang="fr-FR"/>
          </a:p>
        </p:txBody>
      </p:sp>
    </p:spTree>
    <p:extLst>
      <p:ext uri="{BB962C8B-B14F-4D97-AF65-F5344CB8AC3E}">
        <p14:creationId xmlns:p14="http://schemas.microsoft.com/office/powerpoint/2010/main" val="3608036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3C4E919C-105A-4174-B163-7265FB37DF3D}"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FACC47BC-C079-473A-8795-C7E70F5E84A1}" type="slidenum">
              <a:rPr lang="fr-FR"/>
              <a:pPr>
                <a:defRPr/>
              </a:pPr>
              <a:t>‹N°›</a:t>
            </a:fld>
            <a:endParaRPr lang="fr-FR" dirty="0"/>
          </a:p>
        </p:txBody>
      </p:sp>
    </p:spTree>
    <p:extLst>
      <p:ext uri="{BB962C8B-B14F-4D97-AF65-F5344CB8AC3E}">
        <p14:creationId xmlns:p14="http://schemas.microsoft.com/office/powerpoint/2010/main" val="81110583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BC2B1E9-8698-4EAE-B7DC-52E273BE9C38}" type="datetime1">
              <a:rPr lang="fr-FR" smtClean="0"/>
              <a:t>02/02/2020</a:t>
            </a:fld>
            <a:endParaRPr lang="fr-FR"/>
          </a:p>
        </p:txBody>
      </p:sp>
      <p:sp>
        <p:nvSpPr>
          <p:cNvPr id="6" name="Espace réservé du pied de page 5"/>
          <p:cNvSpPr>
            <a:spLocks noGrp="1"/>
          </p:cNvSpPr>
          <p:nvPr>
            <p:ph type="ftr" sz="quarter" idx="11"/>
          </p:nvPr>
        </p:nvSpPr>
        <p:spPr/>
        <p:txBody>
          <a:bodyPr/>
          <a:lstStyle/>
          <a:p>
            <a:r>
              <a:rPr lang="fr-FR"/>
              <a:t> DIRECCTE Nouvelle-Aquitaine – Réunion inter-UC – Mardi 28/11/2017 – Saintes </a:t>
            </a:r>
          </a:p>
        </p:txBody>
      </p:sp>
      <p:sp>
        <p:nvSpPr>
          <p:cNvPr id="7" name="Espace réservé du numéro de diapositive 6"/>
          <p:cNvSpPr>
            <a:spLocks noGrp="1"/>
          </p:cNvSpPr>
          <p:nvPr>
            <p:ph type="sldNum" sz="quarter" idx="12"/>
          </p:nvPr>
        </p:nvSpPr>
        <p:spPr/>
        <p:txBody>
          <a:bodyPr/>
          <a:lstStyle/>
          <a:p>
            <a:fld id="{E65C2DCA-F597-40B5-9195-35120A48A0A6}" type="slidenum">
              <a:rPr lang="fr-FR" smtClean="0"/>
              <a:t>‹N°›</a:t>
            </a:fld>
            <a:endParaRPr lang="fr-FR"/>
          </a:p>
        </p:txBody>
      </p:sp>
    </p:spTree>
    <p:extLst>
      <p:ext uri="{BB962C8B-B14F-4D97-AF65-F5344CB8AC3E}">
        <p14:creationId xmlns:p14="http://schemas.microsoft.com/office/powerpoint/2010/main" val="455655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FFCE5F5-2A5E-4A14-A51C-854405DA0A80}" type="datetime1">
              <a:rPr lang="fr-FR" smtClean="0"/>
              <a:t>02/02/2020</a:t>
            </a:fld>
            <a:endParaRPr lang="fr-FR"/>
          </a:p>
        </p:txBody>
      </p:sp>
      <p:sp>
        <p:nvSpPr>
          <p:cNvPr id="8" name="Espace réservé du pied de page 7"/>
          <p:cNvSpPr>
            <a:spLocks noGrp="1"/>
          </p:cNvSpPr>
          <p:nvPr>
            <p:ph type="ftr" sz="quarter" idx="11"/>
          </p:nvPr>
        </p:nvSpPr>
        <p:spPr/>
        <p:txBody>
          <a:bodyPr/>
          <a:lstStyle/>
          <a:p>
            <a:r>
              <a:rPr lang="fr-FR"/>
              <a:t> DIRECCTE Nouvelle-Aquitaine – Réunion inter-UC – Mardi 28/11/2017 – Saintes </a:t>
            </a:r>
          </a:p>
        </p:txBody>
      </p:sp>
      <p:sp>
        <p:nvSpPr>
          <p:cNvPr id="9" name="Espace réservé du numéro de diapositive 8"/>
          <p:cNvSpPr>
            <a:spLocks noGrp="1"/>
          </p:cNvSpPr>
          <p:nvPr>
            <p:ph type="sldNum" sz="quarter" idx="12"/>
          </p:nvPr>
        </p:nvSpPr>
        <p:spPr/>
        <p:txBody>
          <a:bodyPr/>
          <a:lstStyle/>
          <a:p>
            <a:fld id="{E65C2DCA-F597-40B5-9195-35120A48A0A6}" type="slidenum">
              <a:rPr lang="fr-FR" smtClean="0"/>
              <a:t>‹N°›</a:t>
            </a:fld>
            <a:endParaRPr lang="fr-FR"/>
          </a:p>
        </p:txBody>
      </p:sp>
    </p:spTree>
    <p:extLst>
      <p:ext uri="{BB962C8B-B14F-4D97-AF65-F5344CB8AC3E}">
        <p14:creationId xmlns:p14="http://schemas.microsoft.com/office/powerpoint/2010/main" val="308352651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7CE525D-84B5-4908-8D3B-4D4A5A6C598C}" type="datetime1">
              <a:rPr lang="fr-FR" smtClean="0"/>
              <a:t>02/02/2020</a:t>
            </a:fld>
            <a:endParaRPr lang="fr-FR"/>
          </a:p>
        </p:txBody>
      </p:sp>
      <p:sp>
        <p:nvSpPr>
          <p:cNvPr id="4" name="Espace réservé du pied de page 3"/>
          <p:cNvSpPr>
            <a:spLocks noGrp="1"/>
          </p:cNvSpPr>
          <p:nvPr>
            <p:ph type="ftr" sz="quarter" idx="11"/>
          </p:nvPr>
        </p:nvSpPr>
        <p:spPr/>
        <p:txBody>
          <a:bodyPr/>
          <a:lstStyle/>
          <a:p>
            <a:r>
              <a:rPr lang="fr-FR"/>
              <a:t> DIRECCTE Nouvelle-Aquitaine – Réunion inter-UC – Mardi 28/11/2017 – Saintes </a:t>
            </a:r>
          </a:p>
        </p:txBody>
      </p:sp>
      <p:sp>
        <p:nvSpPr>
          <p:cNvPr id="5" name="Espace réservé du numéro de diapositive 4"/>
          <p:cNvSpPr>
            <a:spLocks noGrp="1"/>
          </p:cNvSpPr>
          <p:nvPr>
            <p:ph type="sldNum" sz="quarter" idx="12"/>
          </p:nvPr>
        </p:nvSpPr>
        <p:spPr/>
        <p:txBody>
          <a:bodyPr/>
          <a:lstStyle/>
          <a:p>
            <a:fld id="{E65C2DCA-F597-40B5-9195-35120A48A0A6}" type="slidenum">
              <a:rPr lang="fr-FR" smtClean="0"/>
              <a:t>‹N°›</a:t>
            </a:fld>
            <a:endParaRPr lang="fr-FR"/>
          </a:p>
        </p:txBody>
      </p:sp>
    </p:spTree>
    <p:extLst>
      <p:ext uri="{BB962C8B-B14F-4D97-AF65-F5344CB8AC3E}">
        <p14:creationId xmlns:p14="http://schemas.microsoft.com/office/powerpoint/2010/main" val="369036035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3FC3A4-8D77-4F0A-BE9D-91483384EEA9}" type="datetime1">
              <a:rPr lang="fr-FR" smtClean="0"/>
              <a:t>02/02/2020</a:t>
            </a:fld>
            <a:endParaRPr lang="fr-FR"/>
          </a:p>
        </p:txBody>
      </p:sp>
      <p:sp>
        <p:nvSpPr>
          <p:cNvPr id="3" name="Espace réservé du pied de page 2"/>
          <p:cNvSpPr>
            <a:spLocks noGrp="1"/>
          </p:cNvSpPr>
          <p:nvPr>
            <p:ph type="ftr" sz="quarter" idx="11"/>
          </p:nvPr>
        </p:nvSpPr>
        <p:spPr/>
        <p:txBody>
          <a:bodyPr/>
          <a:lstStyle/>
          <a:p>
            <a:r>
              <a:rPr lang="fr-FR"/>
              <a:t> DIRECCTE Nouvelle-Aquitaine – Réunion inter-UC – Mardi 28/11/2017 – Saintes </a:t>
            </a:r>
          </a:p>
        </p:txBody>
      </p:sp>
      <p:sp>
        <p:nvSpPr>
          <p:cNvPr id="4" name="Espace réservé du numéro de diapositive 3"/>
          <p:cNvSpPr>
            <a:spLocks noGrp="1"/>
          </p:cNvSpPr>
          <p:nvPr>
            <p:ph type="sldNum" sz="quarter" idx="12"/>
          </p:nvPr>
        </p:nvSpPr>
        <p:spPr/>
        <p:txBody>
          <a:bodyPr/>
          <a:lstStyle/>
          <a:p>
            <a:fld id="{E65C2DCA-F597-40B5-9195-35120A48A0A6}" type="slidenum">
              <a:rPr lang="fr-FR" smtClean="0"/>
              <a:t>‹N°›</a:t>
            </a:fld>
            <a:endParaRPr lang="fr-FR"/>
          </a:p>
        </p:txBody>
      </p:sp>
    </p:spTree>
    <p:extLst>
      <p:ext uri="{BB962C8B-B14F-4D97-AF65-F5344CB8AC3E}">
        <p14:creationId xmlns:p14="http://schemas.microsoft.com/office/powerpoint/2010/main" val="342827832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4" y="273051"/>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4"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0B43165-36C9-422B-B66E-BBD27F92E84C}" type="datetime1">
              <a:rPr lang="fr-FR" smtClean="0"/>
              <a:t>02/02/2020</a:t>
            </a:fld>
            <a:endParaRPr lang="fr-FR"/>
          </a:p>
        </p:txBody>
      </p:sp>
      <p:sp>
        <p:nvSpPr>
          <p:cNvPr id="6" name="Espace réservé du pied de page 5"/>
          <p:cNvSpPr>
            <a:spLocks noGrp="1"/>
          </p:cNvSpPr>
          <p:nvPr>
            <p:ph type="ftr" sz="quarter" idx="11"/>
          </p:nvPr>
        </p:nvSpPr>
        <p:spPr/>
        <p:txBody>
          <a:bodyPr/>
          <a:lstStyle/>
          <a:p>
            <a:r>
              <a:rPr lang="fr-FR"/>
              <a:t> DIRECCTE Nouvelle-Aquitaine – Réunion inter-UC – Mardi 28/11/2017 – Saintes </a:t>
            </a:r>
          </a:p>
        </p:txBody>
      </p:sp>
      <p:sp>
        <p:nvSpPr>
          <p:cNvPr id="7" name="Espace réservé du numéro de diapositive 6"/>
          <p:cNvSpPr>
            <a:spLocks noGrp="1"/>
          </p:cNvSpPr>
          <p:nvPr>
            <p:ph type="sldNum" sz="quarter" idx="12"/>
          </p:nvPr>
        </p:nvSpPr>
        <p:spPr/>
        <p:txBody>
          <a:bodyPr/>
          <a:lstStyle/>
          <a:p>
            <a:fld id="{E65C2DCA-F597-40B5-9195-35120A48A0A6}" type="slidenum">
              <a:rPr lang="fr-FR" smtClean="0"/>
              <a:t>‹N°›</a:t>
            </a:fld>
            <a:endParaRPr lang="fr-FR"/>
          </a:p>
        </p:txBody>
      </p:sp>
    </p:spTree>
    <p:extLst>
      <p:ext uri="{BB962C8B-B14F-4D97-AF65-F5344CB8AC3E}">
        <p14:creationId xmlns:p14="http://schemas.microsoft.com/office/powerpoint/2010/main" val="2827856767"/>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6"/>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4B51725-A8E3-4A63-AB1C-2FF1D16ACC37}" type="datetime1">
              <a:rPr lang="fr-FR" smtClean="0"/>
              <a:t>02/02/2020</a:t>
            </a:fld>
            <a:endParaRPr lang="fr-FR"/>
          </a:p>
        </p:txBody>
      </p:sp>
      <p:sp>
        <p:nvSpPr>
          <p:cNvPr id="6" name="Espace réservé du pied de page 5"/>
          <p:cNvSpPr>
            <a:spLocks noGrp="1"/>
          </p:cNvSpPr>
          <p:nvPr>
            <p:ph type="ftr" sz="quarter" idx="11"/>
          </p:nvPr>
        </p:nvSpPr>
        <p:spPr/>
        <p:txBody>
          <a:bodyPr/>
          <a:lstStyle/>
          <a:p>
            <a:r>
              <a:rPr lang="fr-FR"/>
              <a:t> DIRECCTE Nouvelle-Aquitaine – Réunion inter-UC – Mardi 28/11/2017 – Saintes </a:t>
            </a:r>
          </a:p>
        </p:txBody>
      </p:sp>
      <p:sp>
        <p:nvSpPr>
          <p:cNvPr id="7" name="Espace réservé du numéro de diapositive 6"/>
          <p:cNvSpPr>
            <a:spLocks noGrp="1"/>
          </p:cNvSpPr>
          <p:nvPr>
            <p:ph type="sldNum" sz="quarter" idx="12"/>
          </p:nvPr>
        </p:nvSpPr>
        <p:spPr/>
        <p:txBody>
          <a:bodyPr/>
          <a:lstStyle/>
          <a:p>
            <a:fld id="{E65C2DCA-F597-40B5-9195-35120A48A0A6}" type="slidenum">
              <a:rPr lang="fr-FR" smtClean="0"/>
              <a:t>‹N°›</a:t>
            </a:fld>
            <a:endParaRPr lang="fr-FR"/>
          </a:p>
        </p:txBody>
      </p:sp>
    </p:spTree>
    <p:extLst>
      <p:ext uri="{BB962C8B-B14F-4D97-AF65-F5344CB8AC3E}">
        <p14:creationId xmlns:p14="http://schemas.microsoft.com/office/powerpoint/2010/main" val="285833489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E0C3C8B-B6CB-4D8E-8986-7CD1ED1AB79E}" type="datetime1">
              <a:rPr lang="fr-FR" smtClean="0"/>
              <a:t>02/02/2020</a:t>
            </a:fld>
            <a:endParaRPr lang="fr-FR"/>
          </a:p>
        </p:txBody>
      </p:sp>
      <p:sp>
        <p:nvSpPr>
          <p:cNvPr id="5" name="Espace réservé du pied de page 4"/>
          <p:cNvSpPr>
            <a:spLocks noGrp="1"/>
          </p:cNvSpPr>
          <p:nvPr>
            <p:ph type="ftr" sz="quarter" idx="11"/>
          </p:nvPr>
        </p:nvSpPr>
        <p:spPr/>
        <p:txBody>
          <a:bodyPr/>
          <a:lstStyle/>
          <a:p>
            <a:r>
              <a:rPr lang="fr-FR"/>
              <a:t> DIRECCTE Nouvelle-Aquitaine – Réunion inter-UC – Mardi 28/11/2017 – Saintes </a:t>
            </a:r>
          </a:p>
        </p:txBody>
      </p:sp>
      <p:sp>
        <p:nvSpPr>
          <p:cNvPr id="6" name="Espace réservé du numéro de diapositive 5"/>
          <p:cNvSpPr>
            <a:spLocks noGrp="1"/>
          </p:cNvSpPr>
          <p:nvPr>
            <p:ph type="sldNum" sz="quarter" idx="12"/>
          </p:nvPr>
        </p:nvSpPr>
        <p:spPr/>
        <p:txBody>
          <a:bodyPr/>
          <a:lstStyle/>
          <a:p>
            <a:fld id="{E65C2DCA-F597-40B5-9195-35120A48A0A6}" type="slidenum">
              <a:rPr lang="fr-FR" smtClean="0"/>
              <a:t>‹N°›</a:t>
            </a:fld>
            <a:endParaRPr lang="fr-FR"/>
          </a:p>
        </p:txBody>
      </p:sp>
    </p:spTree>
    <p:extLst>
      <p:ext uri="{BB962C8B-B14F-4D97-AF65-F5344CB8AC3E}">
        <p14:creationId xmlns:p14="http://schemas.microsoft.com/office/powerpoint/2010/main" val="108761803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0442ED1-99BA-410C-AECA-29B1A8A86B31}" type="datetime1">
              <a:rPr lang="fr-FR" smtClean="0"/>
              <a:t>02/02/2020</a:t>
            </a:fld>
            <a:endParaRPr lang="fr-FR"/>
          </a:p>
        </p:txBody>
      </p:sp>
      <p:sp>
        <p:nvSpPr>
          <p:cNvPr id="5" name="Espace réservé du pied de page 4"/>
          <p:cNvSpPr>
            <a:spLocks noGrp="1"/>
          </p:cNvSpPr>
          <p:nvPr>
            <p:ph type="ftr" sz="quarter" idx="11"/>
          </p:nvPr>
        </p:nvSpPr>
        <p:spPr/>
        <p:txBody>
          <a:bodyPr/>
          <a:lstStyle/>
          <a:p>
            <a:r>
              <a:rPr lang="fr-FR"/>
              <a:t> DIRECCTE Nouvelle-Aquitaine – Réunion inter-UC – Mardi 28/11/2017 – Saintes </a:t>
            </a:r>
          </a:p>
        </p:txBody>
      </p:sp>
      <p:sp>
        <p:nvSpPr>
          <p:cNvPr id="6" name="Espace réservé du numéro de diapositive 5"/>
          <p:cNvSpPr>
            <a:spLocks noGrp="1"/>
          </p:cNvSpPr>
          <p:nvPr>
            <p:ph type="sldNum" sz="quarter" idx="12"/>
          </p:nvPr>
        </p:nvSpPr>
        <p:spPr/>
        <p:txBody>
          <a:bodyPr/>
          <a:lstStyle/>
          <a:p>
            <a:fld id="{E65C2DCA-F597-40B5-9195-35120A48A0A6}" type="slidenum">
              <a:rPr lang="fr-FR" smtClean="0"/>
              <a:t>‹N°›</a:t>
            </a:fld>
            <a:endParaRPr lang="fr-FR"/>
          </a:p>
        </p:txBody>
      </p:sp>
    </p:spTree>
    <p:extLst>
      <p:ext uri="{BB962C8B-B14F-4D97-AF65-F5344CB8AC3E}">
        <p14:creationId xmlns:p14="http://schemas.microsoft.com/office/powerpoint/2010/main" val="1282626523"/>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Modifiez le style du titre</a:t>
            </a:r>
            <a:endParaRPr lang="fr-FR" dirty="0"/>
          </a:p>
        </p:txBody>
      </p:sp>
      <p:sp>
        <p:nvSpPr>
          <p:cNvPr id="3" name="Sous-titre 2"/>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8DCC098E-85E9-450E-B5DF-B040B9784391}" type="datetime1">
              <a:rPr lang="fr-FR" smtClean="0"/>
              <a:t>02/02/2020</a:t>
            </a:fld>
            <a:endParaRPr lang="fr-FR"/>
          </a:p>
        </p:txBody>
      </p:sp>
      <p:sp>
        <p:nvSpPr>
          <p:cNvPr id="5" name="Espace réservé du pied de page 4"/>
          <p:cNvSpPr>
            <a:spLocks noGrp="1"/>
          </p:cNvSpPr>
          <p:nvPr>
            <p:ph type="ftr" sz="quarter" idx="11"/>
          </p:nvPr>
        </p:nvSpPr>
        <p:spPr/>
        <p:txBody>
          <a:bodyPr/>
          <a:lstStyle/>
          <a:p>
            <a:r>
              <a:rPr lang="fr-FR"/>
              <a:t> DIRECCTE Nouvelle-Aquitaine – Réunion inter-UC – Mardi 28/11/2017 – Saintes </a:t>
            </a:r>
          </a:p>
        </p:txBody>
      </p:sp>
      <p:sp>
        <p:nvSpPr>
          <p:cNvPr id="6" name="Espace réservé du numéro de diapositive 5"/>
          <p:cNvSpPr>
            <a:spLocks noGrp="1"/>
          </p:cNvSpPr>
          <p:nvPr>
            <p:ph type="sldNum" sz="quarter" idx="12"/>
          </p:nvPr>
        </p:nvSpPr>
        <p:spPr/>
        <p:txBody>
          <a:bodyPr/>
          <a:lstStyle/>
          <a:p>
            <a:fld id="{DB744D9A-ADCC-491B-965B-3485F0C2BA8B}" type="slidenum">
              <a:rPr lang="fr-FR" smtClean="0"/>
              <a:t>‹N°›</a:t>
            </a:fld>
            <a:endParaRPr lang="fr-FR"/>
          </a:p>
        </p:txBody>
      </p:sp>
    </p:spTree>
    <p:extLst>
      <p:ext uri="{BB962C8B-B14F-4D97-AF65-F5344CB8AC3E}">
        <p14:creationId xmlns:p14="http://schemas.microsoft.com/office/powerpoint/2010/main" val="76144834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p>
            <a:fld id="{54CCC0C8-D811-48D4-B6DC-8F2091119526}" type="datetime1">
              <a:rPr lang="fr-FR" smtClean="0"/>
              <a:t>02/02/2020</a:t>
            </a:fld>
            <a:endParaRPr lang="fr-FR"/>
          </a:p>
        </p:txBody>
      </p:sp>
      <p:sp>
        <p:nvSpPr>
          <p:cNvPr id="5" name="Espace réservé du pied de page 4"/>
          <p:cNvSpPr>
            <a:spLocks noGrp="1"/>
          </p:cNvSpPr>
          <p:nvPr>
            <p:ph type="ftr" sz="quarter" idx="11"/>
          </p:nvPr>
        </p:nvSpPr>
        <p:spPr/>
        <p:txBody>
          <a:bodyPr/>
          <a:lstStyle/>
          <a:p>
            <a:r>
              <a:rPr lang="fr-FR"/>
              <a:t> DIRECCTE Nouvelle-Aquitaine – Réunion inter-UC – Mardi 28/11/2017 – Saintes </a:t>
            </a:r>
          </a:p>
        </p:txBody>
      </p:sp>
      <p:sp>
        <p:nvSpPr>
          <p:cNvPr id="6" name="Espace réservé du numéro de diapositive 5"/>
          <p:cNvSpPr>
            <a:spLocks noGrp="1"/>
          </p:cNvSpPr>
          <p:nvPr>
            <p:ph type="sldNum" sz="quarter" idx="12"/>
          </p:nvPr>
        </p:nvSpPr>
        <p:spPr/>
        <p:txBody>
          <a:bodyPr/>
          <a:lstStyle/>
          <a:p>
            <a:fld id="{DB744D9A-ADCC-491B-965B-3485F0C2BA8B}" type="slidenum">
              <a:rPr lang="fr-FR" smtClean="0"/>
              <a:t>‹N°›</a:t>
            </a:fld>
            <a:endParaRPr lang="fr-FR"/>
          </a:p>
        </p:txBody>
      </p:sp>
    </p:spTree>
    <p:extLst>
      <p:ext uri="{BB962C8B-B14F-4D97-AF65-F5344CB8AC3E}">
        <p14:creationId xmlns:p14="http://schemas.microsoft.com/office/powerpoint/2010/main" val="410510570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0CF7CCF-08D1-4DCC-8482-00E8E7C85580}"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F4A71C93-848D-4D10-BD03-93390A864A39}" type="slidenum">
              <a:rPr lang="fr-FR"/>
              <a:pPr>
                <a:defRPr/>
              </a:pPr>
              <a:t>‹N°›</a:t>
            </a:fld>
            <a:endParaRPr lang="fr-FR" dirty="0"/>
          </a:p>
        </p:txBody>
      </p:sp>
    </p:spTree>
    <p:extLst>
      <p:ext uri="{BB962C8B-B14F-4D97-AF65-F5344CB8AC3E}">
        <p14:creationId xmlns:p14="http://schemas.microsoft.com/office/powerpoint/2010/main" val="2684836275"/>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7A7E83B-8DF9-4230-B46F-BC8AB14A63AC}" type="datetime1">
              <a:rPr lang="fr-FR" smtClean="0"/>
              <a:t>02/02/2020</a:t>
            </a:fld>
            <a:endParaRPr lang="fr-FR"/>
          </a:p>
        </p:txBody>
      </p:sp>
      <p:sp>
        <p:nvSpPr>
          <p:cNvPr id="5" name="Espace réservé du pied de page 4"/>
          <p:cNvSpPr>
            <a:spLocks noGrp="1"/>
          </p:cNvSpPr>
          <p:nvPr>
            <p:ph type="ftr" sz="quarter" idx="11"/>
          </p:nvPr>
        </p:nvSpPr>
        <p:spPr/>
        <p:txBody>
          <a:bodyPr/>
          <a:lstStyle/>
          <a:p>
            <a:r>
              <a:rPr lang="fr-FR"/>
              <a:t> DIRECCTE Nouvelle-Aquitaine – Réunion inter-UC – Mardi 28/11/2017 – Saintes </a:t>
            </a:r>
          </a:p>
        </p:txBody>
      </p:sp>
      <p:sp>
        <p:nvSpPr>
          <p:cNvPr id="6" name="Espace réservé du numéro de diapositive 5"/>
          <p:cNvSpPr>
            <a:spLocks noGrp="1"/>
          </p:cNvSpPr>
          <p:nvPr>
            <p:ph type="sldNum" sz="quarter" idx="12"/>
          </p:nvPr>
        </p:nvSpPr>
        <p:spPr/>
        <p:txBody>
          <a:bodyPr/>
          <a:lstStyle/>
          <a:p>
            <a:fld id="{DB744D9A-ADCC-491B-965B-3485F0C2BA8B}" type="slidenum">
              <a:rPr lang="fr-FR" smtClean="0"/>
              <a:t>‹N°›</a:t>
            </a:fld>
            <a:endParaRPr lang="fr-FR"/>
          </a:p>
        </p:txBody>
      </p:sp>
    </p:spTree>
    <p:extLst>
      <p:ext uri="{BB962C8B-B14F-4D97-AF65-F5344CB8AC3E}">
        <p14:creationId xmlns:p14="http://schemas.microsoft.com/office/powerpoint/2010/main" val="2904457661"/>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B1A7981-3F71-4230-A435-AAF743FC0060}" type="datetime1">
              <a:rPr lang="fr-FR" smtClean="0"/>
              <a:t>02/02/2020</a:t>
            </a:fld>
            <a:endParaRPr lang="fr-FR"/>
          </a:p>
        </p:txBody>
      </p:sp>
      <p:sp>
        <p:nvSpPr>
          <p:cNvPr id="6" name="Espace réservé du pied de page 5"/>
          <p:cNvSpPr>
            <a:spLocks noGrp="1"/>
          </p:cNvSpPr>
          <p:nvPr>
            <p:ph type="ftr" sz="quarter" idx="11"/>
          </p:nvPr>
        </p:nvSpPr>
        <p:spPr/>
        <p:txBody>
          <a:bodyPr/>
          <a:lstStyle/>
          <a:p>
            <a:r>
              <a:rPr lang="fr-FR"/>
              <a:t> DIRECCTE Nouvelle-Aquitaine – Réunion inter-UC – Mardi 28/11/2017 – Saintes </a:t>
            </a:r>
          </a:p>
        </p:txBody>
      </p:sp>
      <p:sp>
        <p:nvSpPr>
          <p:cNvPr id="7" name="Espace réservé du numéro de diapositive 6"/>
          <p:cNvSpPr>
            <a:spLocks noGrp="1"/>
          </p:cNvSpPr>
          <p:nvPr>
            <p:ph type="sldNum" sz="quarter" idx="12"/>
          </p:nvPr>
        </p:nvSpPr>
        <p:spPr/>
        <p:txBody>
          <a:bodyPr/>
          <a:lstStyle/>
          <a:p>
            <a:fld id="{DB744D9A-ADCC-491B-965B-3485F0C2BA8B}" type="slidenum">
              <a:rPr lang="fr-FR" smtClean="0"/>
              <a:t>‹N°›</a:t>
            </a:fld>
            <a:endParaRPr lang="fr-FR"/>
          </a:p>
        </p:txBody>
      </p:sp>
    </p:spTree>
    <p:extLst>
      <p:ext uri="{BB962C8B-B14F-4D97-AF65-F5344CB8AC3E}">
        <p14:creationId xmlns:p14="http://schemas.microsoft.com/office/powerpoint/2010/main" val="120097115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A2B89D-A874-4E28-8EB8-CBD176C8BF09}" type="datetime1">
              <a:rPr lang="fr-FR" smtClean="0"/>
              <a:t>02/02/2020</a:t>
            </a:fld>
            <a:endParaRPr lang="fr-FR"/>
          </a:p>
        </p:txBody>
      </p:sp>
      <p:sp>
        <p:nvSpPr>
          <p:cNvPr id="8" name="Espace réservé du pied de page 7"/>
          <p:cNvSpPr>
            <a:spLocks noGrp="1"/>
          </p:cNvSpPr>
          <p:nvPr>
            <p:ph type="ftr" sz="quarter" idx="11"/>
          </p:nvPr>
        </p:nvSpPr>
        <p:spPr/>
        <p:txBody>
          <a:bodyPr/>
          <a:lstStyle/>
          <a:p>
            <a:r>
              <a:rPr lang="fr-FR"/>
              <a:t> DIRECCTE Nouvelle-Aquitaine – Réunion inter-UC – Mardi 28/11/2017 – Saintes </a:t>
            </a:r>
          </a:p>
        </p:txBody>
      </p:sp>
      <p:sp>
        <p:nvSpPr>
          <p:cNvPr id="9" name="Espace réservé du numéro de diapositive 8"/>
          <p:cNvSpPr>
            <a:spLocks noGrp="1"/>
          </p:cNvSpPr>
          <p:nvPr>
            <p:ph type="sldNum" sz="quarter" idx="12"/>
          </p:nvPr>
        </p:nvSpPr>
        <p:spPr/>
        <p:txBody>
          <a:bodyPr/>
          <a:lstStyle/>
          <a:p>
            <a:fld id="{DB744D9A-ADCC-491B-965B-3485F0C2BA8B}" type="slidenum">
              <a:rPr lang="fr-FR" smtClean="0"/>
              <a:t>‹N°›</a:t>
            </a:fld>
            <a:endParaRPr lang="fr-FR"/>
          </a:p>
        </p:txBody>
      </p:sp>
    </p:spTree>
    <p:extLst>
      <p:ext uri="{BB962C8B-B14F-4D97-AF65-F5344CB8AC3E}">
        <p14:creationId xmlns:p14="http://schemas.microsoft.com/office/powerpoint/2010/main" val="1400782871"/>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0EB0E2D-3D18-4A7C-841E-C0853BC7DBEB}" type="datetime1">
              <a:rPr lang="fr-FR" smtClean="0"/>
              <a:t>02/02/2020</a:t>
            </a:fld>
            <a:endParaRPr lang="fr-FR"/>
          </a:p>
        </p:txBody>
      </p:sp>
      <p:sp>
        <p:nvSpPr>
          <p:cNvPr id="4" name="Espace réservé du pied de page 3"/>
          <p:cNvSpPr>
            <a:spLocks noGrp="1"/>
          </p:cNvSpPr>
          <p:nvPr>
            <p:ph type="ftr" sz="quarter" idx="11"/>
          </p:nvPr>
        </p:nvSpPr>
        <p:spPr/>
        <p:txBody>
          <a:bodyPr/>
          <a:lstStyle/>
          <a:p>
            <a:r>
              <a:rPr lang="fr-FR"/>
              <a:t> DIRECCTE Nouvelle-Aquitaine – Réunion inter-UC – Mardi 28/11/2017 – Saintes </a:t>
            </a:r>
          </a:p>
        </p:txBody>
      </p:sp>
      <p:sp>
        <p:nvSpPr>
          <p:cNvPr id="5" name="Espace réservé du numéro de diapositive 4"/>
          <p:cNvSpPr>
            <a:spLocks noGrp="1"/>
          </p:cNvSpPr>
          <p:nvPr>
            <p:ph type="sldNum" sz="quarter" idx="12"/>
          </p:nvPr>
        </p:nvSpPr>
        <p:spPr/>
        <p:txBody>
          <a:bodyPr/>
          <a:lstStyle/>
          <a:p>
            <a:fld id="{DB744D9A-ADCC-491B-965B-3485F0C2BA8B}" type="slidenum">
              <a:rPr lang="fr-FR" smtClean="0"/>
              <a:t>‹N°›</a:t>
            </a:fld>
            <a:endParaRPr lang="fr-FR"/>
          </a:p>
        </p:txBody>
      </p:sp>
    </p:spTree>
    <p:extLst>
      <p:ext uri="{BB962C8B-B14F-4D97-AF65-F5344CB8AC3E}">
        <p14:creationId xmlns:p14="http://schemas.microsoft.com/office/powerpoint/2010/main" val="97838459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AE71E8E-0657-4F68-9242-FA0B399515B2}" type="datetime1">
              <a:rPr lang="fr-FR" smtClean="0"/>
              <a:t>02/02/2020</a:t>
            </a:fld>
            <a:endParaRPr lang="fr-FR"/>
          </a:p>
        </p:txBody>
      </p:sp>
      <p:sp>
        <p:nvSpPr>
          <p:cNvPr id="3" name="Espace réservé du pied de page 2"/>
          <p:cNvSpPr>
            <a:spLocks noGrp="1"/>
          </p:cNvSpPr>
          <p:nvPr>
            <p:ph type="ftr" sz="quarter" idx="11"/>
          </p:nvPr>
        </p:nvSpPr>
        <p:spPr/>
        <p:txBody>
          <a:bodyPr/>
          <a:lstStyle/>
          <a:p>
            <a:r>
              <a:rPr lang="fr-FR"/>
              <a:t> DIRECCTE Nouvelle-Aquitaine – Réunion inter-UC – Mardi 28/11/2017 – Saintes </a:t>
            </a:r>
          </a:p>
        </p:txBody>
      </p:sp>
      <p:sp>
        <p:nvSpPr>
          <p:cNvPr id="4" name="Espace réservé du numéro de diapositive 3"/>
          <p:cNvSpPr>
            <a:spLocks noGrp="1"/>
          </p:cNvSpPr>
          <p:nvPr>
            <p:ph type="sldNum" sz="quarter" idx="12"/>
          </p:nvPr>
        </p:nvSpPr>
        <p:spPr/>
        <p:txBody>
          <a:bodyPr/>
          <a:lstStyle/>
          <a:p>
            <a:fld id="{DB744D9A-ADCC-491B-965B-3485F0C2BA8B}" type="slidenum">
              <a:rPr lang="fr-FR" smtClean="0"/>
              <a:t>‹N°›</a:t>
            </a:fld>
            <a:endParaRPr lang="fr-FR"/>
          </a:p>
        </p:txBody>
      </p:sp>
    </p:spTree>
    <p:extLst>
      <p:ext uri="{BB962C8B-B14F-4D97-AF65-F5344CB8AC3E}">
        <p14:creationId xmlns:p14="http://schemas.microsoft.com/office/powerpoint/2010/main" val="69634626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4" y="273051"/>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4"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45B1D1F-5D07-4C4A-AB03-22D079B74F7A}" type="datetime1">
              <a:rPr lang="fr-FR" smtClean="0"/>
              <a:t>02/02/2020</a:t>
            </a:fld>
            <a:endParaRPr lang="fr-FR"/>
          </a:p>
        </p:txBody>
      </p:sp>
      <p:sp>
        <p:nvSpPr>
          <p:cNvPr id="6" name="Espace réservé du pied de page 5"/>
          <p:cNvSpPr>
            <a:spLocks noGrp="1"/>
          </p:cNvSpPr>
          <p:nvPr>
            <p:ph type="ftr" sz="quarter" idx="11"/>
          </p:nvPr>
        </p:nvSpPr>
        <p:spPr/>
        <p:txBody>
          <a:bodyPr/>
          <a:lstStyle/>
          <a:p>
            <a:r>
              <a:rPr lang="fr-FR"/>
              <a:t> DIRECCTE Nouvelle-Aquitaine – Réunion inter-UC – Mardi 28/11/2017 – Saintes </a:t>
            </a:r>
          </a:p>
        </p:txBody>
      </p:sp>
      <p:sp>
        <p:nvSpPr>
          <p:cNvPr id="7" name="Espace réservé du numéro de diapositive 6"/>
          <p:cNvSpPr>
            <a:spLocks noGrp="1"/>
          </p:cNvSpPr>
          <p:nvPr>
            <p:ph type="sldNum" sz="quarter" idx="12"/>
          </p:nvPr>
        </p:nvSpPr>
        <p:spPr/>
        <p:txBody>
          <a:bodyPr/>
          <a:lstStyle/>
          <a:p>
            <a:fld id="{DB744D9A-ADCC-491B-965B-3485F0C2BA8B}" type="slidenum">
              <a:rPr lang="fr-FR" smtClean="0"/>
              <a:t>‹N°›</a:t>
            </a:fld>
            <a:endParaRPr lang="fr-FR"/>
          </a:p>
        </p:txBody>
      </p:sp>
    </p:spTree>
    <p:extLst>
      <p:ext uri="{BB962C8B-B14F-4D97-AF65-F5344CB8AC3E}">
        <p14:creationId xmlns:p14="http://schemas.microsoft.com/office/powerpoint/2010/main" val="1790513394"/>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6"/>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DB9ED247-FEAC-4E9F-B31F-C62EE50553B5}" type="datetime1">
              <a:rPr lang="fr-FR" smtClean="0"/>
              <a:t>02/02/2020</a:t>
            </a:fld>
            <a:endParaRPr lang="fr-FR"/>
          </a:p>
        </p:txBody>
      </p:sp>
      <p:sp>
        <p:nvSpPr>
          <p:cNvPr id="6" name="Espace réservé du pied de page 5"/>
          <p:cNvSpPr>
            <a:spLocks noGrp="1"/>
          </p:cNvSpPr>
          <p:nvPr>
            <p:ph type="ftr" sz="quarter" idx="11"/>
          </p:nvPr>
        </p:nvSpPr>
        <p:spPr/>
        <p:txBody>
          <a:bodyPr/>
          <a:lstStyle/>
          <a:p>
            <a:r>
              <a:rPr lang="fr-FR"/>
              <a:t> DIRECCTE Nouvelle-Aquitaine – Réunion inter-UC – Mardi 28/11/2017 – Saintes </a:t>
            </a:r>
          </a:p>
        </p:txBody>
      </p:sp>
      <p:sp>
        <p:nvSpPr>
          <p:cNvPr id="7" name="Espace réservé du numéro de diapositive 6"/>
          <p:cNvSpPr>
            <a:spLocks noGrp="1"/>
          </p:cNvSpPr>
          <p:nvPr>
            <p:ph type="sldNum" sz="quarter" idx="12"/>
          </p:nvPr>
        </p:nvSpPr>
        <p:spPr/>
        <p:txBody>
          <a:bodyPr/>
          <a:lstStyle/>
          <a:p>
            <a:fld id="{DB744D9A-ADCC-491B-965B-3485F0C2BA8B}" type="slidenum">
              <a:rPr lang="fr-FR" smtClean="0"/>
              <a:t>‹N°›</a:t>
            </a:fld>
            <a:endParaRPr lang="fr-FR"/>
          </a:p>
        </p:txBody>
      </p:sp>
    </p:spTree>
    <p:extLst>
      <p:ext uri="{BB962C8B-B14F-4D97-AF65-F5344CB8AC3E}">
        <p14:creationId xmlns:p14="http://schemas.microsoft.com/office/powerpoint/2010/main" val="213450683"/>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6C59ABA-2E81-4B73-A5B8-2DCF73DB58C3}" type="datetime1">
              <a:rPr lang="fr-FR" smtClean="0"/>
              <a:t>02/02/2020</a:t>
            </a:fld>
            <a:endParaRPr lang="fr-FR"/>
          </a:p>
        </p:txBody>
      </p:sp>
      <p:sp>
        <p:nvSpPr>
          <p:cNvPr id="5" name="Espace réservé du pied de page 4"/>
          <p:cNvSpPr>
            <a:spLocks noGrp="1"/>
          </p:cNvSpPr>
          <p:nvPr>
            <p:ph type="ftr" sz="quarter" idx="11"/>
          </p:nvPr>
        </p:nvSpPr>
        <p:spPr/>
        <p:txBody>
          <a:bodyPr/>
          <a:lstStyle/>
          <a:p>
            <a:r>
              <a:rPr lang="fr-FR"/>
              <a:t> DIRECCTE Nouvelle-Aquitaine – Réunion inter-UC – Mardi 28/11/2017 – Saintes </a:t>
            </a:r>
          </a:p>
        </p:txBody>
      </p:sp>
      <p:sp>
        <p:nvSpPr>
          <p:cNvPr id="6" name="Espace réservé du numéro de diapositive 5"/>
          <p:cNvSpPr>
            <a:spLocks noGrp="1"/>
          </p:cNvSpPr>
          <p:nvPr>
            <p:ph type="sldNum" sz="quarter" idx="12"/>
          </p:nvPr>
        </p:nvSpPr>
        <p:spPr/>
        <p:txBody>
          <a:bodyPr/>
          <a:lstStyle/>
          <a:p>
            <a:fld id="{DB744D9A-ADCC-491B-965B-3485F0C2BA8B}" type="slidenum">
              <a:rPr lang="fr-FR" smtClean="0"/>
              <a:t>‹N°›</a:t>
            </a:fld>
            <a:endParaRPr lang="fr-FR"/>
          </a:p>
        </p:txBody>
      </p:sp>
    </p:spTree>
    <p:extLst>
      <p:ext uri="{BB962C8B-B14F-4D97-AF65-F5344CB8AC3E}">
        <p14:creationId xmlns:p14="http://schemas.microsoft.com/office/powerpoint/2010/main" val="344790522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BC7C1C9-92C4-4946-8443-F37E00AB8976}" type="datetime1">
              <a:rPr lang="fr-FR" smtClean="0"/>
              <a:t>02/02/2020</a:t>
            </a:fld>
            <a:endParaRPr lang="fr-FR"/>
          </a:p>
        </p:txBody>
      </p:sp>
      <p:sp>
        <p:nvSpPr>
          <p:cNvPr id="5" name="Espace réservé du pied de page 4"/>
          <p:cNvSpPr>
            <a:spLocks noGrp="1"/>
          </p:cNvSpPr>
          <p:nvPr>
            <p:ph type="ftr" sz="quarter" idx="11"/>
          </p:nvPr>
        </p:nvSpPr>
        <p:spPr/>
        <p:txBody>
          <a:bodyPr/>
          <a:lstStyle/>
          <a:p>
            <a:r>
              <a:rPr lang="fr-FR"/>
              <a:t> DIRECCTE Nouvelle-Aquitaine – Réunion inter-UC – Mardi 28/11/2017 – Saintes </a:t>
            </a:r>
          </a:p>
        </p:txBody>
      </p:sp>
      <p:sp>
        <p:nvSpPr>
          <p:cNvPr id="6" name="Espace réservé du numéro de diapositive 5"/>
          <p:cNvSpPr>
            <a:spLocks noGrp="1"/>
          </p:cNvSpPr>
          <p:nvPr>
            <p:ph type="sldNum" sz="quarter" idx="12"/>
          </p:nvPr>
        </p:nvSpPr>
        <p:spPr/>
        <p:txBody>
          <a:bodyPr/>
          <a:lstStyle/>
          <a:p>
            <a:fld id="{DB744D9A-ADCC-491B-965B-3485F0C2BA8B}" type="slidenum">
              <a:rPr lang="fr-FR" smtClean="0"/>
              <a:t>‹N°›</a:t>
            </a:fld>
            <a:endParaRPr lang="fr-FR"/>
          </a:p>
        </p:txBody>
      </p:sp>
    </p:spTree>
    <p:extLst>
      <p:ext uri="{BB962C8B-B14F-4D97-AF65-F5344CB8AC3E}">
        <p14:creationId xmlns:p14="http://schemas.microsoft.com/office/powerpoint/2010/main" val="3513086245"/>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33A6AE0F-6766-4CB7-AAC4-DE9983181994}" type="datetime1">
              <a:rPr lang="fr-FR" smtClean="0"/>
              <a:t>02/02/2020</a:t>
            </a:fld>
            <a:endParaRPr lang="fr-FR" dirty="0"/>
          </a:p>
        </p:txBody>
      </p:sp>
      <p:sp>
        <p:nvSpPr>
          <p:cNvPr id="5" name="Espace réservé du pied de page 4"/>
          <p:cNvSpPr>
            <a:spLocks noGrp="1"/>
          </p:cNvSpPr>
          <p:nvPr>
            <p:ph type="ftr" sz="quarter" idx="11"/>
          </p:nvPr>
        </p:nvSpPr>
        <p:spPr/>
        <p:txBody>
          <a:bodyPr/>
          <a:lstStyle/>
          <a:p>
            <a:r>
              <a:rPr lang="fr-FR" dirty="0"/>
              <a:t>DIRECCTE/UT33/SL</a:t>
            </a:r>
          </a:p>
        </p:txBody>
      </p:sp>
      <p:sp>
        <p:nvSpPr>
          <p:cNvPr id="6" name="Espace réservé du numéro de diapositive 5"/>
          <p:cNvSpPr>
            <a:spLocks noGrp="1"/>
          </p:cNvSpPr>
          <p:nvPr>
            <p:ph type="sldNum" sz="quarter" idx="12"/>
          </p:nvPr>
        </p:nvSpPr>
        <p:spPr/>
        <p:txBody>
          <a:bodyPr/>
          <a:lstStyle/>
          <a:p>
            <a:fld id="{DB744D9A-ADCC-491B-965B-3485F0C2BA8B}" type="slidenum">
              <a:rPr lang="fr-FR" smtClean="0"/>
              <a:t>‹N°›</a:t>
            </a:fld>
            <a:endParaRPr lang="fr-FR" dirty="0"/>
          </a:p>
        </p:txBody>
      </p:sp>
    </p:spTree>
    <p:extLst>
      <p:ext uri="{BB962C8B-B14F-4D97-AF65-F5344CB8AC3E}">
        <p14:creationId xmlns:p14="http://schemas.microsoft.com/office/powerpoint/2010/main" val="2945477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5B2B3240-8521-4866-9248-3B8E59CE7907}"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169E2EBE-3484-4A6D-B0C8-80545FC1A231}" type="slidenum">
              <a:rPr lang="fr-FR"/>
              <a:pPr>
                <a:defRPr/>
              </a:pPr>
              <a:t>‹N°›</a:t>
            </a:fld>
            <a:endParaRPr lang="fr-FR" dirty="0"/>
          </a:p>
        </p:txBody>
      </p:sp>
    </p:spTree>
    <p:extLst>
      <p:ext uri="{BB962C8B-B14F-4D97-AF65-F5344CB8AC3E}">
        <p14:creationId xmlns:p14="http://schemas.microsoft.com/office/powerpoint/2010/main" val="179678519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92806DD-AA20-4D3F-BBB5-E35B336905E4}" type="datetime1">
              <a:rPr lang="fr-FR" smtClean="0"/>
              <a:t>02/02/2020</a:t>
            </a:fld>
            <a:endParaRPr lang="fr-FR" dirty="0"/>
          </a:p>
        </p:txBody>
      </p:sp>
      <p:sp>
        <p:nvSpPr>
          <p:cNvPr id="5" name="Espace réservé du pied de page 4"/>
          <p:cNvSpPr>
            <a:spLocks noGrp="1"/>
          </p:cNvSpPr>
          <p:nvPr>
            <p:ph type="ftr" sz="quarter" idx="11"/>
          </p:nvPr>
        </p:nvSpPr>
        <p:spPr/>
        <p:txBody>
          <a:bodyPr/>
          <a:lstStyle/>
          <a:p>
            <a:r>
              <a:rPr lang="fr-FR" dirty="0"/>
              <a:t>DIRECCTE/UT33/SL</a:t>
            </a:r>
          </a:p>
        </p:txBody>
      </p:sp>
      <p:sp>
        <p:nvSpPr>
          <p:cNvPr id="6" name="Espace réservé du numéro de diapositive 5"/>
          <p:cNvSpPr>
            <a:spLocks noGrp="1"/>
          </p:cNvSpPr>
          <p:nvPr>
            <p:ph type="sldNum" sz="quarter" idx="12"/>
          </p:nvPr>
        </p:nvSpPr>
        <p:spPr/>
        <p:txBody>
          <a:bodyPr/>
          <a:lstStyle/>
          <a:p>
            <a:fld id="{DB744D9A-ADCC-491B-965B-3485F0C2BA8B}" type="slidenum">
              <a:rPr lang="fr-FR" smtClean="0"/>
              <a:t>‹N°›</a:t>
            </a:fld>
            <a:endParaRPr lang="fr-FR" dirty="0"/>
          </a:p>
        </p:txBody>
      </p:sp>
    </p:spTree>
    <p:extLst>
      <p:ext uri="{BB962C8B-B14F-4D97-AF65-F5344CB8AC3E}">
        <p14:creationId xmlns:p14="http://schemas.microsoft.com/office/powerpoint/2010/main" val="2101210541"/>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F43EEF8-CCD4-4D41-BB24-BA01A356B4F3}" type="datetime1">
              <a:rPr lang="fr-FR" smtClean="0"/>
              <a:t>02/02/2020</a:t>
            </a:fld>
            <a:endParaRPr lang="fr-FR" dirty="0"/>
          </a:p>
        </p:txBody>
      </p:sp>
      <p:sp>
        <p:nvSpPr>
          <p:cNvPr id="5" name="Espace réservé du pied de page 4"/>
          <p:cNvSpPr>
            <a:spLocks noGrp="1"/>
          </p:cNvSpPr>
          <p:nvPr>
            <p:ph type="ftr" sz="quarter" idx="11"/>
          </p:nvPr>
        </p:nvSpPr>
        <p:spPr/>
        <p:txBody>
          <a:bodyPr/>
          <a:lstStyle/>
          <a:p>
            <a:r>
              <a:rPr lang="fr-FR" dirty="0"/>
              <a:t>DIRECCTE/UT33/SL</a:t>
            </a:r>
          </a:p>
        </p:txBody>
      </p:sp>
      <p:sp>
        <p:nvSpPr>
          <p:cNvPr id="6" name="Espace réservé du numéro de diapositive 5"/>
          <p:cNvSpPr>
            <a:spLocks noGrp="1"/>
          </p:cNvSpPr>
          <p:nvPr>
            <p:ph type="sldNum" sz="quarter" idx="12"/>
          </p:nvPr>
        </p:nvSpPr>
        <p:spPr/>
        <p:txBody>
          <a:bodyPr/>
          <a:lstStyle/>
          <a:p>
            <a:fld id="{DB744D9A-ADCC-491B-965B-3485F0C2BA8B}" type="slidenum">
              <a:rPr lang="fr-FR" smtClean="0"/>
              <a:t>‹N°›</a:t>
            </a:fld>
            <a:endParaRPr lang="fr-FR" dirty="0"/>
          </a:p>
        </p:txBody>
      </p:sp>
    </p:spTree>
    <p:extLst>
      <p:ext uri="{BB962C8B-B14F-4D97-AF65-F5344CB8AC3E}">
        <p14:creationId xmlns:p14="http://schemas.microsoft.com/office/powerpoint/2010/main" val="2488899705"/>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E7D9B2D-A724-4940-B860-90DD05DFB54B}" type="datetime1">
              <a:rPr lang="fr-FR" smtClean="0"/>
              <a:t>02/02/2020</a:t>
            </a:fld>
            <a:endParaRPr lang="fr-FR" dirty="0"/>
          </a:p>
        </p:txBody>
      </p:sp>
      <p:sp>
        <p:nvSpPr>
          <p:cNvPr id="6" name="Espace réservé du pied de page 5"/>
          <p:cNvSpPr>
            <a:spLocks noGrp="1"/>
          </p:cNvSpPr>
          <p:nvPr>
            <p:ph type="ftr" sz="quarter" idx="11"/>
          </p:nvPr>
        </p:nvSpPr>
        <p:spPr/>
        <p:txBody>
          <a:bodyPr/>
          <a:lstStyle/>
          <a:p>
            <a:r>
              <a:rPr lang="fr-FR" dirty="0"/>
              <a:t>DIRECCTE/UT33/SL</a:t>
            </a:r>
          </a:p>
        </p:txBody>
      </p:sp>
      <p:sp>
        <p:nvSpPr>
          <p:cNvPr id="7" name="Espace réservé du numéro de diapositive 6"/>
          <p:cNvSpPr>
            <a:spLocks noGrp="1"/>
          </p:cNvSpPr>
          <p:nvPr>
            <p:ph type="sldNum" sz="quarter" idx="12"/>
          </p:nvPr>
        </p:nvSpPr>
        <p:spPr/>
        <p:txBody>
          <a:bodyPr/>
          <a:lstStyle/>
          <a:p>
            <a:fld id="{DB744D9A-ADCC-491B-965B-3485F0C2BA8B}" type="slidenum">
              <a:rPr lang="fr-FR" smtClean="0"/>
              <a:t>‹N°›</a:t>
            </a:fld>
            <a:endParaRPr lang="fr-FR" dirty="0"/>
          </a:p>
        </p:txBody>
      </p:sp>
    </p:spTree>
    <p:extLst>
      <p:ext uri="{BB962C8B-B14F-4D97-AF65-F5344CB8AC3E}">
        <p14:creationId xmlns:p14="http://schemas.microsoft.com/office/powerpoint/2010/main" val="3939968289"/>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ED1FFD7-39E0-4F1C-B36A-692EC886D89E}" type="datetime1">
              <a:rPr lang="fr-FR" smtClean="0"/>
              <a:t>02/02/2020</a:t>
            </a:fld>
            <a:endParaRPr lang="fr-FR" dirty="0"/>
          </a:p>
        </p:txBody>
      </p:sp>
      <p:sp>
        <p:nvSpPr>
          <p:cNvPr id="8" name="Espace réservé du pied de page 7"/>
          <p:cNvSpPr>
            <a:spLocks noGrp="1"/>
          </p:cNvSpPr>
          <p:nvPr>
            <p:ph type="ftr" sz="quarter" idx="11"/>
          </p:nvPr>
        </p:nvSpPr>
        <p:spPr/>
        <p:txBody>
          <a:bodyPr/>
          <a:lstStyle/>
          <a:p>
            <a:r>
              <a:rPr lang="fr-FR" dirty="0"/>
              <a:t>DIRECCTE/UT33/SL</a:t>
            </a:r>
          </a:p>
        </p:txBody>
      </p:sp>
      <p:sp>
        <p:nvSpPr>
          <p:cNvPr id="9" name="Espace réservé du numéro de diapositive 8"/>
          <p:cNvSpPr>
            <a:spLocks noGrp="1"/>
          </p:cNvSpPr>
          <p:nvPr>
            <p:ph type="sldNum" sz="quarter" idx="12"/>
          </p:nvPr>
        </p:nvSpPr>
        <p:spPr/>
        <p:txBody>
          <a:bodyPr/>
          <a:lstStyle/>
          <a:p>
            <a:fld id="{DB744D9A-ADCC-491B-965B-3485F0C2BA8B}" type="slidenum">
              <a:rPr lang="fr-FR" smtClean="0"/>
              <a:t>‹N°›</a:t>
            </a:fld>
            <a:endParaRPr lang="fr-FR" dirty="0"/>
          </a:p>
        </p:txBody>
      </p:sp>
    </p:spTree>
    <p:extLst>
      <p:ext uri="{BB962C8B-B14F-4D97-AF65-F5344CB8AC3E}">
        <p14:creationId xmlns:p14="http://schemas.microsoft.com/office/powerpoint/2010/main" val="170820458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2200D9E-2D91-4BE8-9D87-E1F79433C953}" type="datetime1">
              <a:rPr lang="fr-FR" smtClean="0"/>
              <a:t>02/02/2020</a:t>
            </a:fld>
            <a:endParaRPr lang="fr-FR" dirty="0"/>
          </a:p>
        </p:txBody>
      </p:sp>
      <p:sp>
        <p:nvSpPr>
          <p:cNvPr id="4" name="Espace réservé du pied de page 3"/>
          <p:cNvSpPr>
            <a:spLocks noGrp="1"/>
          </p:cNvSpPr>
          <p:nvPr>
            <p:ph type="ftr" sz="quarter" idx="11"/>
          </p:nvPr>
        </p:nvSpPr>
        <p:spPr/>
        <p:txBody>
          <a:bodyPr/>
          <a:lstStyle/>
          <a:p>
            <a:r>
              <a:rPr lang="fr-FR" dirty="0"/>
              <a:t>DIRECCTE/UT33/SL</a:t>
            </a:r>
          </a:p>
        </p:txBody>
      </p:sp>
      <p:sp>
        <p:nvSpPr>
          <p:cNvPr id="5" name="Espace réservé du numéro de diapositive 4"/>
          <p:cNvSpPr>
            <a:spLocks noGrp="1"/>
          </p:cNvSpPr>
          <p:nvPr>
            <p:ph type="sldNum" sz="quarter" idx="12"/>
          </p:nvPr>
        </p:nvSpPr>
        <p:spPr/>
        <p:txBody>
          <a:bodyPr/>
          <a:lstStyle/>
          <a:p>
            <a:fld id="{DB744D9A-ADCC-491B-965B-3485F0C2BA8B}" type="slidenum">
              <a:rPr lang="fr-FR" smtClean="0"/>
              <a:t>‹N°›</a:t>
            </a:fld>
            <a:endParaRPr lang="fr-FR" dirty="0"/>
          </a:p>
        </p:txBody>
      </p:sp>
    </p:spTree>
    <p:extLst>
      <p:ext uri="{BB962C8B-B14F-4D97-AF65-F5344CB8AC3E}">
        <p14:creationId xmlns:p14="http://schemas.microsoft.com/office/powerpoint/2010/main" val="1772033596"/>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C104196-03FA-4347-A3F1-23D9351B09F6}" type="datetime1">
              <a:rPr lang="fr-FR" smtClean="0"/>
              <a:t>02/02/2020</a:t>
            </a:fld>
            <a:endParaRPr lang="fr-FR" dirty="0"/>
          </a:p>
        </p:txBody>
      </p:sp>
      <p:sp>
        <p:nvSpPr>
          <p:cNvPr id="3" name="Espace réservé du pied de page 2"/>
          <p:cNvSpPr>
            <a:spLocks noGrp="1"/>
          </p:cNvSpPr>
          <p:nvPr>
            <p:ph type="ftr" sz="quarter" idx="11"/>
          </p:nvPr>
        </p:nvSpPr>
        <p:spPr/>
        <p:txBody>
          <a:bodyPr/>
          <a:lstStyle/>
          <a:p>
            <a:r>
              <a:rPr lang="fr-FR" dirty="0"/>
              <a:t>DIRECCTE/UT33/SL</a:t>
            </a:r>
          </a:p>
        </p:txBody>
      </p:sp>
      <p:sp>
        <p:nvSpPr>
          <p:cNvPr id="4" name="Espace réservé du numéro de diapositive 3"/>
          <p:cNvSpPr>
            <a:spLocks noGrp="1"/>
          </p:cNvSpPr>
          <p:nvPr>
            <p:ph type="sldNum" sz="quarter" idx="12"/>
          </p:nvPr>
        </p:nvSpPr>
        <p:spPr/>
        <p:txBody>
          <a:bodyPr/>
          <a:lstStyle/>
          <a:p>
            <a:fld id="{DB744D9A-ADCC-491B-965B-3485F0C2BA8B}" type="slidenum">
              <a:rPr lang="fr-FR" smtClean="0"/>
              <a:t>‹N°›</a:t>
            </a:fld>
            <a:endParaRPr lang="fr-FR" dirty="0"/>
          </a:p>
        </p:txBody>
      </p:sp>
    </p:spTree>
    <p:extLst>
      <p:ext uri="{BB962C8B-B14F-4D97-AF65-F5344CB8AC3E}">
        <p14:creationId xmlns:p14="http://schemas.microsoft.com/office/powerpoint/2010/main" val="237817608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4" y="273051"/>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4"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F0D61C1-E2F3-41A0-B5E6-4CD2CA88124D}" type="datetime1">
              <a:rPr lang="fr-FR" smtClean="0"/>
              <a:t>02/02/2020</a:t>
            </a:fld>
            <a:endParaRPr lang="fr-FR" dirty="0"/>
          </a:p>
        </p:txBody>
      </p:sp>
      <p:sp>
        <p:nvSpPr>
          <p:cNvPr id="6" name="Espace réservé du pied de page 5"/>
          <p:cNvSpPr>
            <a:spLocks noGrp="1"/>
          </p:cNvSpPr>
          <p:nvPr>
            <p:ph type="ftr" sz="quarter" idx="11"/>
          </p:nvPr>
        </p:nvSpPr>
        <p:spPr/>
        <p:txBody>
          <a:bodyPr/>
          <a:lstStyle/>
          <a:p>
            <a:r>
              <a:rPr lang="fr-FR" dirty="0"/>
              <a:t>DIRECCTE/UT33/SL</a:t>
            </a:r>
          </a:p>
        </p:txBody>
      </p:sp>
      <p:sp>
        <p:nvSpPr>
          <p:cNvPr id="7" name="Espace réservé du numéro de diapositive 6"/>
          <p:cNvSpPr>
            <a:spLocks noGrp="1"/>
          </p:cNvSpPr>
          <p:nvPr>
            <p:ph type="sldNum" sz="quarter" idx="12"/>
          </p:nvPr>
        </p:nvSpPr>
        <p:spPr/>
        <p:txBody>
          <a:bodyPr/>
          <a:lstStyle/>
          <a:p>
            <a:fld id="{DB744D9A-ADCC-491B-965B-3485F0C2BA8B}" type="slidenum">
              <a:rPr lang="fr-FR" smtClean="0"/>
              <a:t>‹N°›</a:t>
            </a:fld>
            <a:endParaRPr lang="fr-FR" dirty="0"/>
          </a:p>
        </p:txBody>
      </p:sp>
    </p:spTree>
    <p:extLst>
      <p:ext uri="{BB962C8B-B14F-4D97-AF65-F5344CB8AC3E}">
        <p14:creationId xmlns:p14="http://schemas.microsoft.com/office/powerpoint/2010/main" val="175223358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6"/>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8EB4238-E665-4DD9-A732-FDFBD9A36C42}" type="datetime1">
              <a:rPr lang="fr-FR" smtClean="0"/>
              <a:t>02/02/2020</a:t>
            </a:fld>
            <a:endParaRPr lang="fr-FR" dirty="0"/>
          </a:p>
        </p:txBody>
      </p:sp>
      <p:sp>
        <p:nvSpPr>
          <p:cNvPr id="6" name="Espace réservé du pied de page 5"/>
          <p:cNvSpPr>
            <a:spLocks noGrp="1"/>
          </p:cNvSpPr>
          <p:nvPr>
            <p:ph type="ftr" sz="quarter" idx="11"/>
          </p:nvPr>
        </p:nvSpPr>
        <p:spPr/>
        <p:txBody>
          <a:bodyPr/>
          <a:lstStyle/>
          <a:p>
            <a:r>
              <a:rPr lang="fr-FR" dirty="0"/>
              <a:t>DIRECCTE/UT33/SL</a:t>
            </a:r>
          </a:p>
        </p:txBody>
      </p:sp>
      <p:sp>
        <p:nvSpPr>
          <p:cNvPr id="7" name="Espace réservé du numéro de diapositive 6"/>
          <p:cNvSpPr>
            <a:spLocks noGrp="1"/>
          </p:cNvSpPr>
          <p:nvPr>
            <p:ph type="sldNum" sz="quarter" idx="12"/>
          </p:nvPr>
        </p:nvSpPr>
        <p:spPr/>
        <p:txBody>
          <a:bodyPr/>
          <a:lstStyle/>
          <a:p>
            <a:fld id="{DB744D9A-ADCC-491B-965B-3485F0C2BA8B}" type="slidenum">
              <a:rPr lang="fr-FR" smtClean="0"/>
              <a:t>‹N°›</a:t>
            </a:fld>
            <a:endParaRPr lang="fr-FR" dirty="0"/>
          </a:p>
        </p:txBody>
      </p:sp>
    </p:spTree>
    <p:extLst>
      <p:ext uri="{BB962C8B-B14F-4D97-AF65-F5344CB8AC3E}">
        <p14:creationId xmlns:p14="http://schemas.microsoft.com/office/powerpoint/2010/main" val="753169936"/>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7EF59B2-A5CF-47C1-B08E-2E21F56CFB56}" type="datetime1">
              <a:rPr lang="fr-FR" smtClean="0"/>
              <a:t>02/02/2020</a:t>
            </a:fld>
            <a:endParaRPr lang="fr-FR" dirty="0"/>
          </a:p>
        </p:txBody>
      </p:sp>
      <p:sp>
        <p:nvSpPr>
          <p:cNvPr id="5" name="Espace réservé du pied de page 4"/>
          <p:cNvSpPr>
            <a:spLocks noGrp="1"/>
          </p:cNvSpPr>
          <p:nvPr>
            <p:ph type="ftr" sz="quarter" idx="11"/>
          </p:nvPr>
        </p:nvSpPr>
        <p:spPr/>
        <p:txBody>
          <a:bodyPr/>
          <a:lstStyle/>
          <a:p>
            <a:r>
              <a:rPr lang="fr-FR" dirty="0"/>
              <a:t>DIRECCTE/UT33/SL</a:t>
            </a:r>
          </a:p>
        </p:txBody>
      </p:sp>
      <p:sp>
        <p:nvSpPr>
          <p:cNvPr id="6" name="Espace réservé du numéro de diapositive 5"/>
          <p:cNvSpPr>
            <a:spLocks noGrp="1"/>
          </p:cNvSpPr>
          <p:nvPr>
            <p:ph type="sldNum" sz="quarter" idx="12"/>
          </p:nvPr>
        </p:nvSpPr>
        <p:spPr/>
        <p:txBody>
          <a:bodyPr/>
          <a:lstStyle/>
          <a:p>
            <a:fld id="{DB744D9A-ADCC-491B-965B-3485F0C2BA8B}" type="slidenum">
              <a:rPr lang="fr-FR" smtClean="0"/>
              <a:t>‹N°›</a:t>
            </a:fld>
            <a:endParaRPr lang="fr-FR" dirty="0"/>
          </a:p>
        </p:txBody>
      </p:sp>
    </p:spTree>
    <p:extLst>
      <p:ext uri="{BB962C8B-B14F-4D97-AF65-F5344CB8AC3E}">
        <p14:creationId xmlns:p14="http://schemas.microsoft.com/office/powerpoint/2010/main" val="241448811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83D6B49-A834-469F-A01F-5128F88E003A}" type="datetime1">
              <a:rPr lang="fr-FR" smtClean="0"/>
              <a:t>02/02/2020</a:t>
            </a:fld>
            <a:endParaRPr lang="fr-FR" dirty="0"/>
          </a:p>
        </p:txBody>
      </p:sp>
      <p:sp>
        <p:nvSpPr>
          <p:cNvPr id="5" name="Espace réservé du pied de page 4"/>
          <p:cNvSpPr>
            <a:spLocks noGrp="1"/>
          </p:cNvSpPr>
          <p:nvPr>
            <p:ph type="ftr" sz="quarter" idx="11"/>
          </p:nvPr>
        </p:nvSpPr>
        <p:spPr/>
        <p:txBody>
          <a:bodyPr/>
          <a:lstStyle/>
          <a:p>
            <a:r>
              <a:rPr lang="fr-FR" dirty="0"/>
              <a:t>DIRECCTE/UT33/SL</a:t>
            </a:r>
          </a:p>
        </p:txBody>
      </p:sp>
      <p:sp>
        <p:nvSpPr>
          <p:cNvPr id="6" name="Espace réservé du numéro de diapositive 5"/>
          <p:cNvSpPr>
            <a:spLocks noGrp="1"/>
          </p:cNvSpPr>
          <p:nvPr>
            <p:ph type="sldNum" sz="quarter" idx="12"/>
          </p:nvPr>
        </p:nvSpPr>
        <p:spPr/>
        <p:txBody>
          <a:bodyPr/>
          <a:lstStyle/>
          <a:p>
            <a:fld id="{DB744D9A-ADCC-491B-965B-3485F0C2BA8B}" type="slidenum">
              <a:rPr lang="fr-FR" smtClean="0"/>
              <a:t>‹N°›</a:t>
            </a:fld>
            <a:endParaRPr lang="fr-FR" dirty="0"/>
          </a:p>
        </p:txBody>
      </p:sp>
    </p:spTree>
    <p:extLst>
      <p:ext uri="{BB962C8B-B14F-4D97-AF65-F5344CB8AC3E}">
        <p14:creationId xmlns:p14="http://schemas.microsoft.com/office/powerpoint/2010/main" val="2642946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4A66D8A6-5E75-4F3A-AEFB-42A4EBCFAF48}" type="datetimeFigureOut">
              <a:rPr lang="fr-FR"/>
              <a:pPr>
                <a:defRPr/>
              </a:pPr>
              <a:t>02/02/2020</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p:cNvSpPr>
            <a:spLocks noGrp="1"/>
          </p:cNvSpPr>
          <p:nvPr>
            <p:ph type="sldNum" sz="quarter" idx="12"/>
          </p:nvPr>
        </p:nvSpPr>
        <p:spPr/>
        <p:txBody>
          <a:bodyPr/>
          <a:lstStyle>
            <a:lvl1pPr>
              <a:defRPr/>
            </a:lvl1pPr>
          </a:lstStyle>
          <a:p>
            <a:pPr>
              <a:defRPr/>
            </a:pPr>
            <a:fld id="{368EDAE4-86AE-4393-B362-FF454667C111}" type="slidenum">
              <a:rPr lang="fr-FR"/>
              <a:pPr>
                <a:defRPr/>
              </a:pPr>
              <a:t>‹N°›</a:t>
            </a:fld>
            <a:endParaRPr lang="fr-FR" dirty="0"/>
          </a:p>
        </p:txBody>
      </p:sp>
    </p:spTree>
    <p:extLst>
      <p:ext uri="{BB962C8B-B14F-4D97-AF65-F5344CB8AC3E}">
        <p14:creationId xmlns:p14="http://schemas.microsoft.com/office/powerpoint/2010/main" val="3605815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A3CFDA9C-1B4A-4932-A510-0D89F9056E1D}" type="datetimeFigureOut">
              <a:rPr lang="fr-FR"/>
              <a:pPr>
                <a:defRPr/>
              </a:pPr>
              <a:t>02/02/2020</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p:cNvSpPr>
            <a:spLocks noGrp="1"/>
          </p:cNvSpPr>
          <p:nvPr>
            <p:ph type="sldNum" sz="quarter" idx="12"/>
          </p:nvPr>
        </p:nvSpPr>
        <p:spPr/>
        <p:txBody>
          <a:bodyPr/>
          <a:lstStyle>
            <a:lvl1pPr>
              <a:defRPr/>
            </a:lvl1pPr>
          </a:lstStyle>
          <a:p>
            <a:pPr>
              <a:defRPr/>
            </a:pPr>
            <a:fld id="{2E876B2E-5FB1-4E7D-A1CA-94B135E480D1}" type="slidenum">
              <a:rPr lang="fr-FR"/>
              <a:pPr>
                <a:defRPr/>
              </a:pPr>
              <a:t>‹N°›</a:t>
            </a:fld>
            <a:endParaRPr lang="fr-FR" dirty="0"/>
          </a:p>
        </p:txBody>
      </p:sp>
    </p:spTree>
    <p:extLst>
      <p:ext uri="{BB962C8B-B14F-4D97-AF65-F5344CB8AC3E}">
        <p14:creationId xmlns:p14="http://schemas.microsoft.com/office/powerpoint/2010/main" val="17501919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72557818-97DF-4825-9DBF-AFD718BE1D18}" type="datetimeFigureOut">
              <a:rPr lang="fr-FR"/>
              <a:pPr>
                <a:defRPr/>
              </a:pPr>
              <a:t>02/02/2020</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5"/>
          <p:cNvSpPr>
            <a:spLocks noGrp="1"/>
          </p:cNvSpPr>
          <p:nvPr>
            <p:ph type="sldNum" sz="quarter" idx="12"/>
          </p:nvPr>
        </p:nvSpPr>
        <p:spPr/>
        <p:txBody>
          <a:bodyPr/>
          <a:lstStyle>
            <a:lvl1pPr>
              <a:defRPr/>
            </a:lvl1pPr>
          </a:lstStyle>
          <a:p>
            <a:pPr>
              <a:defRPr/>
            </a:pPr>
            <a:fld id="{02A76ABB-AECD-4FC8-884A-03A764C2E23C}" type="slidenum">
              <a:rPr lang="fr-FR"/>
              <a:pPr>
                <a:defRPr/>
              </a:pPr>
              <a:t>‹N°›</a:t>
            </a:fld>
            <a:endParaRPr lang="fr-FR" dirty="0"/>
          </a:p>
        </p:txBody>
      </p:sp>
    </p:spTree>
    <p:extLst>
      <p:ext uri="{BB962C8B-B14F-4D97-AF65-F5344CB8AC3E}">
        <p14:creationId xmlns:p14="http://schemas.microsoft.com/office/powerpoint/2010/main" val="35574874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4" y="273051"/>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4"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2C66856B-1511-4434-B53C-57E647B5A033}"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2B2FE6C4-F046-45EE-B434-CCDE7BB564CD}" type="slidenum">
              <a:rPr lang="fr-FR"/>
              <a:pPr>
                <a:defRPr/>
              </a:pPr>
              <a:t>‹N°›</a:t>
            </a:fld>
            <a:endParaRPr lang="fr-FR" dirty="0"/>
          </a:p>
        </p:txBody>
      </p:sp>
    </p:spTree>
    <p:extLst>
      <p:ext uri="{BB962C8B-B14F-4D97-AF65-F5344CB8AC3E}">
        <p14:creationId xmlns:p14="http://schemas.microsoft.com/office/powerpoint/2010/main" val="24262289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6"/>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14926A6C-9CE4-435D-9455-D039433C637F}"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237382DD-DCEA-4D45-93F2-3BBEACFC54B0}" type="slidenum">
              <a:rPr lang="fr-FR"/>
              <a:pPr>
                <a:defRPr/>
              </a:pPr>
              <a:t>‹N°›</a:t>
            </a:fld>
            <a:endParaRPr lang="fr-FR" dirty="0"/>
          </a:p>
        </p:txBody>
      </p:sp>
    </p:spTree>
    <p:extLst>
      <p:ext uri="{BB962C8B-B14F-4D97-AF65-F5344CB8AC3E}">
        <p14:creationId xmlns:p14="http://schemas.microsoft.com/office/powerpoint/2010/main" val="1936257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graphicFrame>
        <p:nvGraphicFramePr>
          <p:cNvPr id="4" name="Object 1"/>
          <p:cNvGraphicFramePr>
            <a:graphicFrameLocks noChangeAspect="1"/>
          </p:cNvGraphicFramePr>
          <p:nvPr userDrawn="1"/>
        </p:nvGraphicFramePr>
        <p:xfrm>
          <a:off x="685800" y="1016001"/>
          <a:ext cx="5715000" cy="190500"/>
        </p:xfrm>
        <a:graphic>
          <a:graphicData uri="http://schemas.openxmlformats.org/presentationml/2006/ole">
            <mc:AlternateContent xmlns:mc="http://schemas.openxmlformats.org/markup-compatibility/2006">
              <mc:Choice xmlns:v="urn:schemas-microsoft-com:vml" Requires="v">
                <p:oleObj spid="_x0000_s2050" name="Photo Editor Photo" r:id="rId3" imgW="5714286" imgH="190426" progId="">
                  <p:embed/>
                </p:oleObj>
              </mc:Choice>
              <mc:Fallback>
                <p:oleObj name="Photo Editor Photo" r:id="rId3" imgW="5714286" imgH="190426" progId="">
                  <p:embed/>
                  <p:pic>
                    <p:nvPicPr>
                      <p:cNvPr id="4"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1"/>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 name="Rectangle 1026"/>
          <p:cNvSpPr>
            <a:spLocks noChangeArrowheads="1"/>
          </p:cNvSpPr>
          <p:nvPr userDrawn="1"/>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5"/>
              </a:buBlip>
              <a:defRPr>
                <a:solidFill>
                  <a:srgbClr val="58585A"/>
                </a:solidFill>
                <a:latin typeface="Arial" charset="0"/>
              </a:defRPr>
            </a:lvl1pPr>
            <a:lvl2pPr marL="742950" indent="-285750" eaLnBrk="0" hangingPunct="0">
              <a:spcBef>
                <a:spcPct val="20000"/>
              </a:spcBef>
              <a:buClr>
                <a:srgbClr val="B0BC00"/>
              </a:buClr>
              <a:buSzPct val="50000"/>
              <a:buBlip>
                <a:blip r:embed="rId5"/>
              </a:buBlip>
              <a:defRPr sz="1600">
                <a:solidFill>
                  <a:srgbClr val="58585A"/>
                </a:solidFill>
                <a:latin typeface="Arial" charset="0"/>
              </a:defRPr>
            </a:lvl2pPr>
            <a:lvl3pPr marL="1143000" indent="-228600" eaLnBrk="0" hangingPunct="0">
              <a:spcBef>
                <a:spcPct val="20000"/>
              </a:spcBef>
              <a:buClr>
                <a:srgbClr val="B0BC00"/>
              </a:buClr>
              <a:buSzPct val="50000"/>
              <a:buBlip>
                <a:blip r:embed="rId5"/>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a:t>
            </a:r>
            <a:r>
              <a:rPr lang="fr-FR" altLang="fr-FR" sz="8000" b="1" dirty="0">
                <a:solidFill>
                  <a:srgbClr val="C9D30E"/>
                </a:solidFill>
              </a:rPr>
              <a:t>C</a:t>
            </a:r>
            <a:r>
              <a:rPr lang="fr-FR" altLang="fr-FR" sz="8000" b="1" dirty="0">
                <a:solidFill>
                  <a:schemeClr val="bg1"/>
                </a:solidFill>
              </a:rPr>
              <a:t>TE</a:t>
            </a:r>
            <a:br>
              <a:rPr lang="fr-FR" altLang="fr-FR" sz="8000" b="1" dirty="0">
                <a:solidFill>
                  <a:schemeClr val="bg1"/>
                </a:solidFill>
              </a:rPr>
            </a:br>
            <a:r>
              <a:rPr lang="fr-FR" altLang="fr-FR" dirty="0">
                <a:solidFill>
                  <a:schemeClr val="bg1"/>
                </a:solidFill>
              </a:rPr>
              <a:t>Aquitaine-Limousin-Poitou-Charentes</a:t>
            </a:r>
          </a:p>
        </p:txBody>
      </p:sp>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Rectangle 3"/>
          <p:cNvSpPr>
            <a:spLocks noGrp="1" noChangeArrowheads="1"/>
          </p:cNvSpPr>
          <p:nvPr>
            <p:ph type="sldNum" sz="quarter" idx="10"/>
          </p:nvPr>
        </p:nvSpPr>
        <p:spPr/>
        <p:txBody>
          <a:bodyPr/>
          <a:lstStyle>
            <a:lvl1pPr fontAlgn="auto">
              <a:spcBef>
                <a:spcPts val="0"/>
              </a:spcBef>
              <a:spcAft>
                <a:spcPts val="0"/>
              </a:spcAft>
              <a:defRPr/>
            </a:lvl1pPr>
          </a:lstStyle>
          <a:p>
            <a:pPr>
              <a:defRPr/>
            </a:pPr>
            <a:fld id="{34E4A700-B69E-4ECC-83CF-88E81BFAAC32}" type="slidenum">
              <a:rPr lang="fr-FR"/>
              <a:pPr>
                <a:defRPr/>
              </a:pPr>
              <a:t>‹N°›</a:t>
            </a:fld>
            <a:endParaRPr lang="fr-FR" dirty="0"/>
          </a:p>
        </p:txBody>
      </p:sp>
    </p:spTree>
    <p:extLst>
      <p:ext uri="{BB962C8B-B14F-4D97-AF65-F5344CB8AC3E}">
        <p14:creationId xmlns:p14="http://schemas.microsoft.com/office/powerpoint/2010/main" val="34780894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4A1C1DFD-CB19-4B0E-8E89-7B0AE9E1BF1A}"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E6FE7EFC-3F66-4F63-972D-64D78BBA7817}" type="slidenum">
              <a:rPr lang="fr-FR"/>
              <a:pPr>
                <a:defRPr/>
              </a:pPr>
              <a:t>‹N°›</a:t>
            </a:fld>
            <a:endParaRPr lang="fr-FR" dirty="0"/>
          </a:p>
        </p:txBody>
      </p:sp>
    </p:spTree>
    <p:extLst>
      <p:ext uri="{BB962C8B-B14F-4D97-AF65-F5344CB8AC3E}">
        <p14:creationId xmlns:p14="http://schemas.microsoft.com/office/powerpoint/2010/main" val="504349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7FA971F7-A9C4-4F55-9227-C4969D4C214F}"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715B523A-F4CB-4493-9029-4B0BE33817C7}" type="slidenum">
              <a:rPr lang="fr-FR"/>
              <a:pPr>
                <a:defRPr/>
              </a:pPr>
              <a:t>‹N°›</a:t>
            </a:fld>
            <a:endParaRPr lang="fr-FR" dirty="0"/>
          </a:p>
        </p:txBody>
      </p:sp>
    </p:spTree>
    <p:extLst>
      <p:ext uri="{BB962C8B-B14F-4D97-AF65-F5344CB8AC3E}">
        <p14:creationId xmlns:p14="http://schemas.microsoft.com/office/powerpoint/2010/main" val="39583040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C546C624-F082-4A4C-9CCE-0768F4BFC048}"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BE02989F-1BE2-491C-92B5-CEA9975295DE}" type="slidenum">
              <a:rPr lang="fr-FR"/>
              <a:pPr>
                <a:defRPr/>
              </a:pPr>
              <a:t>‹N°›</a:t>
            </a:fld>
            <a:endParaRPr lang="fr-FR" dirty="0"/>
          </a:p>
        </p:txBody>
      </p:sp>
    </p:spTree>
    <p:extLst>
      <p:ext uri="{BB962C8B-B14F-4D97-AF65-F5344CB8AC3E}">
        <p14:creationId xmlns:p14="http://schemas.microsoft.com/office/powerpoint/2010/main" val="3132151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3B5EE79C-E0F6-411A-A3AD-EC9185E1B1A5}"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036AD718-34B3-493E-91DB-74DF0A7F8E5C}" type="slidenum">
              <a:rPr lang="fr-FR"/>
              <a:pPr>
                <a:defRPr/>
              </a:pPr>
              <a:t>‹N°›</a:t>
            </a:fld>
            <a:endParaRPr lang="fr-FR" dirty="0"/>
          </a:p>
        </p:txBody>
      </p:sp>
    </p:spTree>
    <p:extLst>
      <p:ext uri="{BB962C8B-B14F-4D97-AF65-F5344CB8AC3E}">
        <p14:creationId xmlns:p14="http://schemas.microsoft.com/office/powerpoint/2010/main" val="14554982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2B51EEAD-7161-477F-AD83-137855A1CAFD}"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732F3EFC-8119-4834-9277-5F9E6887CA5D}" type="slidenum">
              <a:rPr lang="fr-FR"/>
              <a:pPr>
                <a:defRPr/>
              </a:pPr>
              <a:t>‹N°›</a:t>
            </a:fld>
            <a:endParaRPr lang="fr-FR" dirty="0"/>
          </a:p>
        </p:txBody>
      </p:sp>
    </p:spTree>
    <p:extLst>
      <p:ext uri="{BB962C8B-B14F-4D97-AF65-F5344CB8AC3E}">
        <p14:creationId xmlns:p14="http://schemas.microsoft.com/office/powerpoint/2010/main" val="10162455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4B8AC7EE-B8FB-4682-9DDE-8DB731AE8E23}"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8253CD8A-C205-41D2-AF7A-973B063BD374}" type="slidenum">
              <a:rPr lang="fr-FR"/>
              <a:pPr>
                <a:defRPr/>
              </a:pPr>
              <a:t>‹N°›</a:t>
            </a:fld>
            <a:endParaRPr lang="fr-FR" dirty="0"/>
          </a:p>
        </p:txBody>
      </p:sp>
    </p:spTree>
    <p:extLst>
      <p:ext uri="{BB962C8B-B14F-4D97-AF65-F5344CB8AC3E}">
        <p14:creationId xmlns:p14="http://schemas.microsoft.com/office/powerpoint/2010/main" val="26136907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B4C1871A-752C-424A-8140-16900E62A1B6}" type="datetimeFigureOut">
              <a:rPr lang="fr-FR"/>
              <a:pPr>
                <a:defRPr/>
              </a:pPr>
              <a:t>02/02/2020</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p:cNvSpPr>
            <a:spLocks noGrp="1"/>
          </p:cNvSpPr>
          <p:nvPr>
            <p:ph type="sldNum" sz="quarter" idx="12"/>
          </p:nvPr>
        </p:nvSpPr>
        <p:spPr/>
        <p:txBody>
          <a:bodyPr/>
          <a:lstStyle>
            <a:lvl1pPr>
              <a:defRPr/>
            </a:lvl1pPr>
          </a:lstStyle>
          <a:p>
            <a:pPr>
              <a:defRPr/>
            </a:pPr>
            <a:fld id="{AC1DBA3B-97D9-4D2D-80E8-F2A9ED90E276}" type="slidenum">
              <a:rPr lang="fr-FR"/>
              <a:pPr>
                <a:defRPr/>
              </a:pPr>
              <a:t>‹N°›</a:t>
            </a:fld>
            <a:endParaRPr lang="fr-FR" dirty="0"/>
          </a:p>
        </p:txBody>
      </p:sp>
    </p:spTree>
    <p:extLst>
      <p:ext uri="{BB962C8B-B14F-4D97-AF65-F5344CB8AC3E}">
        <p14:creationId xmlns:p14="http://schemas.microsoft.com/office/powerpoint/2010/main" val="21570838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0D92EF95-9527-4A78-8379-5B4DFF6F8942}" type="datetimeFigureOut">
              <a:rPr lang="fr-FR"/>
              <a:pPr>
                <a:defRPr/>
              </a:pPr>
              <a:t>02/02/2020</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p:cNvSpPr>
            <a:spLocks noGrp="1"/>
          </p:cNvSpPr>
          <p:nvPr>
            <p:ph type="sldNum" sz="quarter" idx="12"/>
          </p:nvPr>
        </p:nvSpPr>
        <p:spPr/>
        <p:txBody>
          <a:bodyPr/>
          <a:lstStyle>
            <a:lvl1pPr>
              <a:defRPr/>
            </a:lvl1pPr>
          </a:lstStyle>
          <a:p>
            <a:pPr>
              <a:defRPr/>
            </a:pPr>
            <a:fld id="{B75EBEAD-76AA-4A29-9557-B3051070467A}" type="slidenum">
              <a:rPr lang="fr-FR"/>
              <a:pPr>
                <a:defRPr/>
              </a:pPr>
              <a:t>‹N°›</a:t>
            </a:fld>
            <a:endParaRPr lang="fr-FR" dirty="0"/>
          </a:p>
        </p:txBody>
      </p:sp>
    </p:spTree>
    <p:extLst>
      <p:ext uri="{BB962C8B-B14F-4D97-AF65-F5344CB8AC3E}">
        <p14:creationId xmlns:p14="http://schemas.microsoft.com/office/powerpoint/2010/main" val="4178144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B0D31700-E49D-4701-BC51-589CC2F649AA}" type="datetimeFigureOut">
              <a:rPr lang="fr-FR"/>
              <a:pPr>
                <a:defRPr/>
              </a:pPr>
              <a:t>02/02/2020</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5"/>
          <p:cNvSpPr>
            <a:spLocks noGrp="1"/>
          </p:cNvSpPr>
          <p:nvPr>
            <p:ph type="sldNum" sz="quarter" idx="12"/>
          </p:nvPr>
        </p:nvSpPr>
        <p:spPr/>
        <p:txBody>
          <a:bodyPr/>
          <a:lstStyle>
            <a:lvl1pPr>
              <a:defRPr/>
            </a:lvl1pPr>
          </a:lstStyle>
          <a:p>
            <a:pPr>
              <a:defRPr/>
            </a:pPr>
            <a:fld id="{6161F9D5-0864-410B-94AA-DFFB462D3A1C}" type="slidenum">
              <a:rPr lang="fr-FR"/>
              <a:pPr>
                <a:defRPr/>
              </a:pPr>
              <a:t>‹N°›</a:t>
            </a:fld>
            <a:endParaRPr lang="fr-FR" dirty="0"/>
          </a:p>
        </p:txBody>
      </p:sp>
    </p:spTree>
    <p:extLst>
      <p:ext uri="{BB962C8B-B14F-4D97-AF65-F5344CB8AC3E}">
        <p14:creationId xmlns:p14="http://schemas.microsoft.com/office/powerpoint/2010/main" val="6365653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4" y="273051"/>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4"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29E9639C-D68C-4B12-8ABC-8C73354F4443}"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E38F3F22-3EFC-41C3-A03E-E7DEEAEC1547}" type="slidenum">
              <a:rPr lang="fr-FR"/>
              <a:pPr>
                <a:defRPr/>
              </a:pPr>
              <a:t>‹N°›</a:t>
            </a:fld>
            <a:endParaRPr lang="fr-FR" dirty="0"/>
          </a:p>
        </p:txBody>
      </p:sp>
    </p:spTree>
    <p:extLst>
      <p:ext uri="{BB962C8B-B14F-4D97-AF65-F5344CB8AC3E}">
        <p14:creationId xmlns:p14="http://schemas.microsoft.com/office/powerpoint/2010/main" val="51165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aphicFrame>
        <p:nvGraphicFramePr>
          <p:cNvPr id="4" name="Object 1"/>
          <p:cNvGraphicFramePr>
            <a:graphicFrameLocks noChangeAspect="1"/>
          </p:cNvGraphicFramePr>
          <p:nvPr/>
        </p:nvGraphicFramePr>
        <p:xfrm>
          <a:off x="685800" y="1016001"/>
          <a:ext cx="5715000" cy="190500"/>
        </p:xfrm>
        <a:graphic>
          <a:graphicData uri="http://schemas.openxmlformats.org/presentationml/2006/ole">
            <mc:AlternateContent xmlns:mc="http://schemas.openxmlformats.org/markup-compatibility/2006">
              <mc:Choice xmlns:v="urn:schemas-microsoft-com:vml" Requires="v">
                <p:oleObj spid="_x0000_s3074" name="Photo Editor Photo" r:id="rId3" imgW="5714286" imgH="190426" progId="">
                  <p:embed/>
                </p:oleObj>
              </mc:Choice>
              <mc:Fallback>
                <p:oleObj name="Photo Editor Photo" r:id="rId3" imgW="5714286" imgH="190426" progId="">
                  <p:embed/>
                  <p:pic>
                    <p:nvPicPr>
                      <p:cNvPr id="4"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1"/>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 name="Rectangle 1026"/>
          <p:cNvSpPr>
            <a:spLocks noChangeArrowheads="1"/>
          </p:cNvSpPr>
          <p:nvPr userDrawn="1"/>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5"/>
              </a:buBlip>
              <a:defRPr>
                <a:solidFill>
                  <a:srgbClr val="58585A"/>
                </a:solidFill>
                <a:latin typeface="Arial" charset="0"/>
              </a:defRPr>
            </a:lvl1pPr>
            <a:lvl2pPr marL="742950" indent="-285750" eaLnBrk="0" hangingPunct="0">
              <a:spcBef>
                <a:spcPct val="20000"/>
              </a:spcBef>
              <a:buClr>
                <a:srgbClr val="B0BC00"/>
              </a:buClr>
              <a:buSzPct val="50000"/>
              <a:buBlip>
                <a:blip r:embed="rId5"/>
              </a:buBlip>
              <a:defRPr sz="1600">
                <a:solidFill>
                  <a:srgbClr val="58585A"/>
                </a:solidFill>
                <a:latin typeface="Arial" charset="0"/>
              </a:defRPr>
            </a:lvl2pPr>
            <a:lvl3pPr marL="1143000" indent="-228600" eaLnBrk="0" hangingPunct="0">
              <a:spcBef>
                <a:spcPct val="20000"/>
              </a:spcBef>
              <a:buClr>
                <a:srgbClr val="B0BC00"/>
              </a:buClr>
              <a:buSzPct val="50000"/>
              <a:buBlip>
                <a:blip r:embed="rId5"/>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a:t>
            </a:r>
            <a:r>
              <a:rPr lang="fr-FR" altLang="fr-FR" sz="8000" b="1" dirty="0">
                <a:solidFill>
                  <a:srgbClr val="C9D30E"/>
                </a:solidFill>
              </a:rPr>
              <a:t>C</a:t>
            </a:r>
            <a:r>
              <a:rPr lang="fr-FR" altLang="fr-FR" sz="8000" b="1" dirty="0">
                <a:solidFill>
                  <a:schemeClr val="bg1"/>
                </a:solidFill>
              </a:rPr>
              <a:t>TE</a:t>
            </a:r>
            <a:br>
              <a:rPr lang="fr-FR" altLang="fr-FR" sz="8000" b="1" dirty="0">
                <a:solidFill>
                  <a:schemeClr val="bg1"/>
                </a:solidFill>
              </a:rPr>
            </a:br>
            <a:r>
              <a:rPr lang="fr-FR" altLang="fr-FR" dirty="0">
                <a:solidFill>
                  <a:schemeClr val="bg1"/>
                </a:solidFill>
              </a:rPr>
              <a:t>Aquitaine-Limousin-Poitou-Charentes</a:t>
            </a:r>
          </a:p>
        </p:txBody>
      </p:sp>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6" name="Rectangle 3"/>
          <p:cNvSpPr>
            <a:spLocks noGrp="1" noChangeArrowheads="1"/>
          </p:cNvSpPr>
          <p:nvPr>
            <p:ph type="sldNum" sz="quarter" idx="10"/>
          </p:nvPr>
        </p:nvSpPr>
        <p:spPr/>
        <p:txBody>
          <a:bodyPr/>
          <a:lstStyle>
            <a:lvl1pPr fontAlgn="auto">
              <a:spcBef>
                <a:spcPts val="0"/>
              </a:spcBef>
              <a:spcAft>
                <a:spcPts val="0"/>
              </a:spcAft>
              <a:defRPr/>
            </a:lvl1pPr>
          </a:lstStyle>
          <a:p>
            <a:pPr>
              <a:defRPr/>
            </a:pPr>
            <a:fld id="{92CBF1B8-35C7-451A-90C6-510ABC7F8808}" type="slidenum">
              <a:rPr lang="fr-FR"/>
              <a:pPr>
                <a:defRPr/>
              </a:pPr>
              <a:t>‹N°›</a:t>
            </a:fld>
            <a:endParaRPr lang="fr-FR" dirty="0"/>
          </a:p>
        </p:txBody>
      </p:sp>
    </p:spTree>
    <p:extLst>
      <p:ext uri="{BB962C8B-B14F-4D97-AF65-F5344CB8AC3E}">
        <p14:creationId xmlns:p14="http://schemas.microsoft.com/office/powerpoint/2010/main" val="26662560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6"/>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5D1C5AD-1F59-4C26-BD7E-9C869C0274F4}"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3483CB17-2C67-4037-B658-78CC8C9CDBA8}" type="slidenum">
              <a:rPr lang="fr-FR"/>
              <a:pPr>
                <a:defRPr/>
              </a:pPr>
              <a:t>‹N°›</a:t>
            </a:fld>
            <a:endParaRPr lang="fr-FR" dirty="0"/>
          </a:p>
        </p:txBody>
      </p:sp>
    </p:spTree>
    <p:extLst>
      <p:ext uri="{BB962C8B-B14F-4D97-AF65-F5344CB8AC3E}">
        <p14:creationId xmlns:p14="http://schemas.microsoft.com/office/powerpoint/2010/main" val="41832174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CF4972EE-2B5F-4200-9A46-CF3F830F7A74}"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B3D3CBF2-7D70-4C5B-B538-E660C32769E7}" type="slidenum">
              <a:rPr lang="fr-FR"/>
              <a:pPr>
                <a:defRPr/>
              </a:pPr>
              <a:t>‹N°›</a:t>
            </a:fld>
            <a:endParaRPr lang="fr-FR" dirty="0"/>
          </a:p>
        </p:txBody>
      </p:sp>
    </p:spTree>
    <p:extLst>
      <p:ext uri="{BB962C8B-B14F-4D97-AF65-F5344CB8AC3E}">
        <p14:creationId xmlns:p14="http://schemas.microsoft.com/office/powerpoint/2010/main" val="14424464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F3129979-5548-4B70-9140-F5587B4E3CE5}"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FBFCF5BD-AA43-4AAE-8695-9B630CE710DF}" type="slidenum">
              <a:rPr lang="fr-FR"/>
              <a:pPr>
                <a:defRPr/>
              </a:pPr>
              <a:t>‹N°›</a:t>
            </a:fld>
            <a:endParaRPr lang="fr-FR" dirty="0"/>
          </a:p>
        </p:txBody>
      </p:sp>
    </p:spTree>
    <p:extLst>
      <p:ext uri="{BB962C8B-B14F-4D97-AF65-F5344CB8AC3E}">
        <p14:creationId xmlns:p14="http://schemas.microsoft.com/office/powerpoint/2010/main" val="5130417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21F4C115-7091-4405-A8D8-173875280332}"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374DB334-5CCA-4782-8809-4C7DA715B34E}" type="slidenum">
              <a:rPr lang="fr-FR"/>
              <a:pPr>
                <a:defRPr/>
              </a:pPr>
              <a:t>‹N°›</a:t>
            </a:fld>
            <a:endParaRPr lang="fr-FR" dirty="0"/>
          </a:p>
        </p:txBody>
      </p:sp>
    </p:spTree>
    <p:extLst>
      <p:ext uri="{BB962C8B-B14F-4D97-AF65-F5344CB8AC3E}">
        <p14:creationId xmlns:p14="http://schemas.microsoft.com/office/powerpoint/2010/main" val="6640594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B168AE44-4F53-4FFC-976B-B8957383D322}"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E6AF8B3F-32B2-460E-87B7-B8AADF476401}" type="slidenum">
              <a:rPr lang="fr-FR"/>
              <a:pPr>
                <a:defRPr/>
              </a:pPr>
              <a:t>‹N°›</a:t>
            </a:fld>
            <a:endParaRPr lang="fr-FR" dirty="0"/>
          </a:p>
        </p:txBody>
      </p:sp>
    </p:spTree>
    <p:extLst>
      <p:ext uri="{BB962C8B-B14F-4D97-AF65-F5344CB8AC3E}">
        <p14:creationId xmlns:p14="http://schemas.microsoft.com/office/powerpoint/2010/main" val="18237678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9C0F7C8B-33B8-4BCB-A184-6B99375C4E67}"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30377C41-6F5E-4430-A5DF-D2F28F11EB8B}" type="slidenum">
              <a:rPr lang="fr-FR"/>
              <a:pPr>
                <a:defRPr/>
              </a:pPr>
              <a:t>‹N°›</a:t>
            </a:fld>
            <a:endParaRPr lang="fr-FR" dirty="0"/>
          </a:p>
        </p:txBody>
      </p:sp>
    </p:spTree>
    <p:extLst>
      <p:ext uri="{BB962C8B-B14F-4D97-AF65-F5344CB8AC3E}">
        <p14:creationId xmlns:p14="http://schemas.microsoft.com/office/powerpoint/2010/main" val="37814152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E39CC5A5-1125-4F36-BDA4-318366CC68F3}"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37B67252-58D3-4D0E-A112-B110EBD0FEB8}" type="slidenum">
              <a:rPr lang="fr-FR"/>
              <a:pPr>
                <a:defRPr/>
              </a:pPr>
              <a:t>‹N°›</a:t>
            </a:fld>
            <a:endParaRPr lang="fr-FR" dirty="0"/>
          </a:p>
        </p:txBody>
      </p:sp>
    </p:spTree>
    <p:extLst>
      <p:ext uri="{BB962C8B-B14F-4D97-AF65-F5344CB8AC3E}">
        <p14:creationId xmlns:p14="http://schemas.microsoft.com/office/powerpoint/2010/main" val="35109644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D3385E83-91F8-48A4-8CCE-34D322B1F088}" type="datetimeFigureOut">
              <a:rPr lang="fr-FR"/>
              <a:pPr>
                <a:defRPr/>
              </a:pPr>
              <a:t>02/02/2020</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p:cNvSpPr>
            <a:spLocks noGrp="1"/>
          </p:cNvSpPr>
          <p:nvPr>
            <p:ph type="sldNum" sz="quarter" idx="12"/>
          </p:nvPr>
        </p:nvSpPr>
        <p:spPr/>
        <p:txBody>
          <a:bodyPr/>
          <a:lstStyle>
            <a:lvl1pPr>
              <a:defRPr/>
            </a:lvl1pPr>
          </a:lstStyle>
          <a:p>
            <a:pPr>
              <a:defRPr/>
            </a:pPr>
            <a:fld id="{0BDEFE7A-B1D2-4630-BB57-97BEEE732BFC}" type="slidenum">
              <a:rPr lang="fr-FR"/>
              <a:pPr>
                <a:defRPr/>
              </a:pPr>
              <a:t>‹N°›</a:t>
            </a:fld>
            <a:endParaRPr lang="fr-FR" dirty="0"/>
          </a:p>
        </p:txBody>
      </p:sp>
    </p:spTree>
    <p:extLst>
      <p:ext uri="{BB962C8B-B14F-4D97-AF65-F5344CB8AC3E}">
        <p14:creationId xmlns:p14="http://schemas.microsoft.com/office/powerpoint/2010/main" val="4410266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F6CFE347-5133-4CA9-9BCE-5EA3513248F6}" type="datetimeFigureOut">
              <a:rPr lang="fr-FR"/>
              <a:pPr>
                <a:defRPr/>
              </a:pPr>
              <a:t>02/02/2020</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p:cNvSpPr>
            <a:spLocks noGrp="1"/>
          </p:cNvSpPr>
          <p:nvPr>
            <p:ph type="sldNum" sz="quarter" idx="12"/>
          </p:nvPr>
        </p:nvSpPr>
        <p:spPr/>
        <p:txBody>
          <a:bodyPr/>
          <a:lstStyle>
            <a:lvl1pPr>
              <a:defRPr/>
            </a:lvl1pPr>
          </a:lstStyle>
          <a:p>
            <a:pPr>
              <a:defRPr/>
            </a:pPr>
            <a:fld id="{93DCD11D-2457-441D-B71F-78E73F60E1E4}" type="slidenum">
              <a:rPr lang="fr-FR"/>
              <a:pPr>
                <a:defRPr/>
              </a:pPr>
              <a:t>‹N°›</a:t>
            </a:fld>
            <a:endParaRPr lang="fr-FR" dirty="0"/>
          </a:p>
        </p:txBody>
      </p:sp>
    </p:spTree>
    <p:extLst>
      <p:ext uri="{BB962C8B-B14F-4D97-AF65-F5344CB8AC3E}">
        <p14:creationId xmlns:p14="http://schemas.microsoft.com/office/powerpoint/2010/main" val="42949516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9921A7F0-EAE8-4FEC-AFDC-00DE9BBCACCA}" type="datetimeFigureOut">
              <a:rPr lang="fr-FR"/>
              <a:pPr>
                <a:defRPr/>
              </a:pPr>
              <a:t>02/02/2020</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5"/>
          <p:cNvSpPr>
            <a:spLocks noGrp="1"/>
          </p:cNvSpPr>
          <p:nvPr>
            <p:ph type="sldNum" sz="quarter" idx="12"/>
          </p:nvPr>
        </p:nvSpPr>
        <p:spPr/>
        <p:txBody>
          <a:bodyPr/>
          <a:lstStyle>
            <a:lvl1pPr>
              <a:defRPr/>
            </a:lvl1pPr>
          </a:lstStyle>
          <a:p>
            <a:pPr>
              <a:defRPr/>
            </a:pPr>
            <a:fld id="{41D86759-9EDB-4F3D-9EA6-D8089792B35D}" type="slidenum">
              <a:rPr lang="fr-FR"/>
              <a:pPr>
                <a:defRPr/>
              </a:pPr>
              <a:t>‹N°›</a:t>
            </a:fld>
            <a:endParaRPr lang="fr-FR" dirty="0"/>
          </a:p>
        </p:txBody>
      </p:sp>
    </p:spTree>
    <p:extLst>
      <p:ext uri="{BB962C8B-B14F-4D97-AF65-F5344CB8AC3E}">
        <p14:creationId xmlns:p14="http://schemas.microsoft.com/office/powerpoint/2010/main" val="2744426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graphicFrame>
        <p:nvGraphicFramePr>
          <p:cNvPr id="5" name="Object 1"/>
          <p:cNvGraphicFramePr>
            <a:graphicFrameLocks noChangeAspect="1"/>
          </p:cNvGraphicFramePr>
          <p:nvPr/>
        </p:nvGraphicFramePr>
        <p:xfrm>
          <a:off x="685800" y="1016001"/>
          <a:ext cx="5715000" cy="190500"/>
        </p:xfrm>
        <a:graphic>
          <a:graphicData uri="http://schemas.openxmlformats.org/presentationml/2006/ole">
            <mc:AlternateContent xmlns:mc="http://schemas.openxmlformats.org/markup-compatibility/2006">
              <mc:Choice xmlns:v="urn:schemas-microsoft-com:vml" Requires="v">
                <p:oleObj spid="_x0000_s4098" name="Photo Editor Photo" r:id="rId3" imgW="5714286" imgH="190426" progId="">
                  <p:embed/>
                </p:oleObj>
              </mc:Choice>
              <mc:Fallback>
                <p:oleObj name="Photo Editor Photo" r:id="rId3" imgW="5714286" imgH="190426" progId="">
                  <p:embed/>
                  <p:pic>
                    <p:nvPicPr>
                      <p:cNvPr id="5"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1"/>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85800" y="1625601"/>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572000" y="1625601"/>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65A64F16-4045-4411-BC5E-6CBA84D04AB3}" type="slidenum">
              <a:rPr lang="fr-FR"/>
              <a:pPr>
                <a:defRPr/>
              </a:pPr>
              <a:t>‹N°›</a:t>
            </a:fld>
            <a:endParaRPr lang="fr-FR" dirty="0"/>
          </a:p>
        </p:txBody>
      </p:sp>
    </p:spTree>
    <p:extLst>
      <p:ext uri="{BB962C8B-B14F-4D97-AF65-F5344CB8AC3E}">
        <p14:creationId xmlns:p14="http://schemas.microsoft.com/office/powerpoint/2010/main" val="345954096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4" y="273051"/>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4"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75698E79-7109-4E85-8CB3-D325DFCE2FB7}"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03BA5E15-360D-49A5-96EE-C24541772587}" type="slidenum">
              <a:rPr lang="fr-FR"/>
              <a:pPr>
                <a:defRPr/>
              </a:pPr>
              <a:t>‹N°›</a:t>
            </a:fld>
            <a:endParaRPr lang="fr-FR" dirty="0"/>
          </a:p>
        </p:txBody>
      </p:sp>
    </p:spTree>
    <p:extLst>
      <p:ext uri="{BB962C8B-B14F-4D97-AF65-F5344CB8AC3E}">
        <p14:creationId xmlns:p14="http://schemas.microsoft.com/office/powerpoint/2010/main" val="11272124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6"/>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228D2BC6-E45C-4645-AF30-167E2211193F}"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02911576-48E2-474A-AB9E-03946E2EDA3D}" type="slidenum">
              <a:rPr lang="fr-FR"/>
              <a:pPr>
                <a:defRPr/>
              </a:pPr>
              <a:t>‹N°›</a:t>
            </a:fld>
            <a:endParaRPr lang="fr-FR" dirty="0"/>
          </a:p>
        </p:txBody>
      </p:sp>
    </p:spTree>
    <p:extLst>
      <p:ext uri="{BB962C8B-B14F-4D97-AF65-F5344CB8AC3E}">
        <p14:creationId xmlns:p14="http://schemas.microsoft.com/office/powerpoint/2010/main" val="33095513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0E6F78C8-579F-4259-B1F2-2282F8995118}"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B70C12CD-2BAD-49C8-BDF8-F6626042CA49}" type="slidenum">
              <a:rPr lang="fr-FR"/>
              <a:pPr>
                <a:defRPr/>
              </a:pPr>
              <a:t>‹N°›</a:t>
            </a:fld>
            <a:endParaRPr lang="fr-FR" dirty="0"/>
          </a:p>
        </p:txBody>
      </p:sp>
    </p:spTree>
    <p:extLst>
      <p:ext uri="{BB962C8B-B14F-4D97-AF65-F5344CB8AC3E}">
        <p14:creationId xmlns:p14="http://schemas.microsoft.com/office/powerpoint/2010/main" val="39642882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62C5859E-3011-4AE9-8F00-72F6906816FF}"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A32CE116-8637-4CBE-8740-F616F3E32980}" type="slidenum">
              <a:rPr lang="fr-FR"/>
              <a:pPr>
                <a:defRPr/>
              </a:pPr>
              <a:t>‹N°›</a:t>
            </a:fld>
            <a:endParaRPr lang="fr-FR" dirty="0"/>
          </a:p>
        </p:txBody>
      </p:sp>
    </p:spTree>
    <p:extLst>
      <p:ext uri="{BB962C8B-B14F-4D97-AF65-F5344CB8AC3E}">
        <p14:creationId xmlns:p14="http://schemas.microsoft.com/office/powerpoint/2010/main" val="42779014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CF6F7C8E-DEDD-4040-8D35-CE280EA706A4}"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A10A9D34-0192-4848-9FCC-A9C83822646C}" type="slidenum">
              <a:rPr lang="fr-FR"/>
              <a:pPr>
                <a:defRPr/>
              </a:pPr>
              <a:t>‹N°›</a:t>
            </a:fld>
            <a:endParaRPr lang="fr-FR" dirty="0"/>
          </a:p>
        </p:txBody>
      </p:sp>
    </p:spTree>
    <p:extLst>
      <p:ext uri="{BB962C8B-B14F-4D97-AF65-F5344CB8AC3E}">
        <p14:creationId xmlns:p14="http://schemas.microsoft.com/office/powerpoint/2010/main" val="9846515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CCB8A241-40DE-4689-A0D1-922732DB938F}"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95039EF8-266D-47C0-A989-33F1CB9B3774}" type="slidenum">
              <a:rPr lang="fr-FR"/>
              <a:pPr>
                <a:defRPr/>
              </a:pPr>
              <a:t>‹N°›</a:t>
            </a:fld>
            <a:endParaRPr lang="fr-FR" dirty="0"/>
          </a:p>
        </p:txBody>
      </p:sp>
    </p:spTree>
    <p:extLst>
      <p:ext uri="{BB962C8B-B14F-4D97-AF65-F5344CB8AC3E}">
        <p14:creationId xmlns:p14="http://schemas.microsoft.com/office/powerpoint/2010/main" val="18323249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67270D41-3A07-4ED8-AEBC-9060158A4960}"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1F8A14BC-1F5E-474D-8684-77C6B75E4DE0}" type="slidenum">
              <a:rPr lang="fr-FR"/>
              <a:pPr>
                <a:defRPr/>
              </a:pPr>
              <a:t>‹N°›</a:t>
            </a:fld>
            <a:endParaRPr lang="fr-FR" dirty="0"/>
          </a:p>
        </p:txBody>
      </p:sp>
    </p:spTree>
    <p:extLst>
      <p:ext uri="{BB962C8B-B14F-4D97-AF65-F5344CB8AC3E}">
        <p14:creationId xmlns:p14="http://schemas.microsoft.com/office/powerpoint/2010/main" val="7716277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393D1737-3469-44FA-A315-2F04403CBF38}"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C7FF740E-8C74-4654-BE97-26B8936BDF15}" type="slidenum">
              <a:rPr lang="fr-FR"/>
              <a:pPr>
                <a:defRPr/>
              </a:pPr>
              <a:t>‹N°›</a:t>
            </a:fld>
            <a:endParaRPr lang="fr-FR" dirty="0"/>
          </a:p>
        </p:txBody>
      </p:sp>
    </p:spTree>
    <p:extLst>
      <p:ext uri="{BB962C8B-B14F-4D97-AF65-F5344CB8AC3E}">
        <p14:creationId xmlns:p14="http://schemas.microsoft.com/office/powerpoint/2010/main" val="25568120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0CB869CC-EB92-4A6C-8781-A28A9FF4844B}" type="datetimeFigureOut">
              <a:rPr lang="fr-FR"/>
              <a:pPr>
                <a:defRPr/>
              </a:pPr>
              <a:t>02/02/2020</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p:cNvSpPr>
            <a:spLocks noGrp="1"/>
          </p:cNvSpPr>
          <p:nvPr>
            <p:ph type="sldNum" sz="quarter" idx="12"/>
          </p:nvPr>
        </p:nvSpPr>
        <p:spPr/>
        <p:txBody>
          <a:bodyPr/>
          <a:lstStyle>
            <a:lvl1pPr>
              <a:defRPr/>
            </a:lvl1pPr>
          </a:lstStyle>
          <a:p>
            <a:pPr>
              <a:defRPr/>
            </a:pPr>
            <a:fld id="{C28FC79C-F133-4B54-99F3-D751435FEF93}" type="slidenum">
              <a:rPr lang="fr-FR"/>
              <a:pPr>
                <a:defRPr/>
              </a:pPr>
              <a:t>‹N°›</a:t>
            </a:fld>
            <a:endParaRPr lang="fr-FR" dirty="0"/>
          </a:p>
        </p:txBody>
      </p:sp>
    </p:spTree>
    <p:extLst>
      <p:ext uri="{BB962C8B-B14F-4D97-AF65-F5344CB8AC3E}">
        <p14:creationId xmlns:p14="http://schemas.microsoft.com/office/powerpoint/2010/main" val="9964934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009949ED-D3A1-4025-BF46-E4E2A1F68652}" type="datetimeFigureOut">
              <a:rPr lang="fr-FR"/>
              <a:pPr>
                <a:defRPr/>
              </a:pPr>
              <a:t>02/02/2020</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p:cNvSpPr>
            <a:spLocks noGrp="1"/>
          </p:cNvSpPr>
          <p:nvPr>
            <p:ph type="sldNum" sz="quarter" idx="12"/>
          </p:nvPr>
        </p:nvSpPr>
        <p:spPr/>
        <p:txBody>
          <a:bodyPr/>
          <a:lstStyle>
            <a:lvl1pPr>
              <a:defRPr/>
            </a:lvl1pPr>
          </a:lstStyle>
          <a:p>
            <a:pPr>
              <a:defRPr/>
            </a:pPr>
            <a:fld id="{3D6247DA-A4BD-487E-8E1C-7D1076106BB9}" type="slidenum">
              <a:rPr lang="fr-FR"/>
              <a:pPr>
                <a:defRPr/>
              </a:pPr>
              <a:t>‹N°›</a:t>
            </a:fld>
            <a:endParaRPr lang="fr-FR" dirty="0"/>
          </a:p>
        </p:txBody>
      </p:sp>
    </p:spTree>
    <p:extLst>
      <p:ext uri="{BB962C8B-B14F-4D97-AF65-F5344CB8AC3E}">
        <p14:creationId xmlns:p14="http://schemas.microsoft.com/office/powerpoint/2010/main" val="1385751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graphicFrame>
        <p:nvGraphicFramePr>
          <p:cNvPr id="7" name="Object 1"/>
          <p:cNvGraphicFramePr>
            <a:graphicFrameLocks noChangeAspect="1"/>
          </p:cNvGraphicFramePr>
          <p:nvPr/>
        </p:nvGraphicFramePr>
        <p:xfrm>
          <a:off x="685800" y="1016001"/>
          <a:ext cx="5715000" cy="190500"/>
        </p:xfrm>
        <a:graphic>
          <a:graphicData uri="http://schemas.openxmlformats.org/presentationml/2006/ole">
            <mc:AlternateContent xmlns:mc="http://schemas.openxmlformats.org/markup-compatibility/2006">
              <mc:Choice xmlns:v="urn:schemas-microsoft-com:vml" Requires="v">
                <p:oleObj spid="_x0000_s5122" name="Photo Editor Photo" r:id="rId3" imgW="5714286" imgH="190426" progId="">
                  <p:embed/>
                </p:oleObj>
              </mc:Choice>
              <mc:Fallback>
                <p:oleObj name="Photo Editor Photo" r:id="rId3" imgW="5714286" imgH="190426" progId="">
                  <p:embed/>
                  <p:pic>
                    <p:nvPicPr>
                      <p:cNvPr id="7"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1"/>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re 1"/>
          <p:cNvSpPr>
            <a:spLocks noGrp="1"/>
          </p:cNvSpPr>
          <p:nvPr>
            <p:ph type="title"/>
          </p:nvPr>
        </p:nvSpPr>
        <p:spPr>
          <a:xfrm>
            <a:off x="457200" y="274640"/>
            <a:ext cx="8229600" cy="1143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Rectangle 7"/>
          <p:cNvSpPr>
            <a:spLocks noGrp="1" noChangeArrowheads="1"/>
          </p:cNvSpPr>
          <p:nvPr>
            <p:ph type="sldNum" sz="quarter" idx="10"/>
          </p:nvPr>
        </p:nvSpPr>
        <p:spPr/>
        <p:txBody>
          <a:bodyPr/>
          <a:lstStyle>
            <a:lvl1pPr fontAlgn="auto">
              <a:spcBef>
                <a:spcPts val="0"/>
              </a:spcBef>
              <a:spcAft>
                <a:spcPts val="0"/>
              </a:spcAft>
              <a:defRPr/>
            </a:lvl1pPr>
          </a:lstStyle>
          <a:p>
            <a:pPr>
              <a:defRPr/>
            </a:pPr>
            <a:fld id="{F0A0534C-D07D-4B6F-AC14-439E24514F30}" type="slidenum">
              <a:rPr lang="fr-FR"/>
              <a:pPr>
                <a:defRPr/>
              </a:pPr>
              <a:t>‹N°›</a:t>
            </a:fld>
            <a:endParaRPr lang="fr-FR" dirty="0"/>
          </a:p>
        </p:txBody>
      </p:sp>
    </p:spTree>
    <p:extLst>
      <p:ext uri="{BB962C8B-B14F-4D97-AF65-F5344CB8AC3E}">
        <p14:creationId xmlns:p14="http://schemas.microsoft.com/office/powerpoint/2010/main" val="82974858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B7EA3E5-E47B-4E7F-BAD7-CB783FEEEEFE}" type="datetimeFigureOut">
              <a:rPr lang="fr-FR"/>
              <a:pPr>
                <a:defRPr/>
              </a:pPr>
              <a:t>02/02/2020</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5"/>
          <p:cNvSpPr>
            <a:spLocks noGrp="1"/>
          </p:cNvSpPr>
          <p:nvPr>
            <p:ph type="sldNum" sz="quarter" idx="12"/>
          </p:nvPr>
        </p:nvSpPr>
        <p:spPr/>
        <p:txBody>
          <a:bodyPr/>
          <a:lstStyle>
            <a:lvl1pPr>
              <a:defRPr/>
            </a:lvl1pPr>
          </a:lstStyle>
          <a:p>
            <a:pPr>
              <a:defRPr/>
            </a:pPr>
            <a:fld id="{14A9BC5D-B9A4-4C98-9618-2377E0202948}" type="slidenum">
              <a:rPr lang="fr-FR"/>
              <a:pPr>
                <a:defRPr/>
              </a:pPr>
              <a:t>‹N°›</a:t>
            </a:fld>
            <a:endParaRPr lang="fr-FR" dirty="0"/>
          </a:p>
        </p:txBody>
      </p:sp>
    </p:spTree>
    <p:extLst>
      <p:ext uri="{BB962C8B-B14F-4D97-AF65-F5344CB8AC3E}">
        <p14:creationId xmlns:p14="http://schemas.microsoft.com/office/powerpoint/2010/main" val="98432130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4" y="273051"/>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4"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26D1055-C312-4167-855D-A4246C310E31}"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6063DE19-6F78-4D0C-9AA4-4ECA298E6E26}" type="slidenum">
              <a:rPr lang="fr-FR"/>
              <a:pPr>
                <a:defRPr/>
              </a:pPr>
              <a:t>‹N°›</a:t>
            </a:fld>
            <a:endParaRPr lang="fr-FR" dirty="0"/>
          </a:p>
        </p:txBody>
      </p:sp>
    </p:spTree>
    <p:extLst>
      <p:ext uri="{BB962C8B-B14F-4D97-AF65-F5344CB8AC3E}">
        <p14:creationId xmlns:p14="http://schemas.microsoft.com/office/powerpoint/2010/main" val="316060034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6"/>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70051D7B-98F0-43EF-BFB5-BF743B314F1E}"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D64FC50C-4FAC-42D7-9EA7-28117043F931}" type="slidenum">
              <a:rPr lang="fr-FR"/>
              <a:pPr>
                <a:defRPr/>
              </a:pPr>
              <a:t>‹N°›</a:t>
            </a:fld>
            <a:endParaRPr lang="fr-FR" dirty="0"/>
          </a:p>
        </p:txBody>
      </p:sp>
    </p:spTree>
    <p:extLst>
      <p:ext uri="{BB962C8B-B14F-4D97-AF65-F5344CB8AC3E}">
        <p14:creationId xmlns:p14="http://schemas.microsoft.com/office/powerpoint/2010/main" val="44489609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0FBFC96D-614F-408C-98F0-5304FFDA25F1}"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AA1A9AE6-73B4-4F5A-9408-52D0B8168CCF}" type="slidenum">
              <a:rPr lang="fr-FR"/>
              <a:pPr>
                <a:defRPr/>
              </a:pPr>
              <a:t>‹N°›</a:t>
            </a:fld>
            <a:endParaRPr lang="fr-FR" dirty="0"/>
          </a:p>
        </p:txBody>
      </p:sp>
    </p:spTree>
    <p:extLst>
      <p:ext uri="{BB962C8B-B14F-4D97-AF65-F5344CB8AC3E}">
        <p14:creationId xmlns:p14="http://schemas.microsoft.com/office/powerpoint/2010/main" val="27791430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E1EF964C-6383-4604-8184-4E0DA9DFD442}"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AD59624C-62AF-4E96-A8DA-FB823B4EBA22}" type="slidenum">
              <a:rPr lang="fr-FR"/>
              <a:pPr>
                <a:defRPr/>
              </a:pPr>
              <a:t>‹N°›</a:t>
            </a:fld>
            <a:endParaRPr lang="fr-FR" dirty="0"/>
          </a:p>
        </p:txBody>
      </p:sp>
    </p:spTree>
    <p:extLst>
      <p:ext uri="{BB962C8B-B14F-4D97-AF65-F5344CB8AC3E}">
        <p14:creationId xmlns:p14="http://schemas.microsoft.com/office/powerpoint/2010/main" val="283364437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E86EAE4D-1A73-4E2B-99E5-CAC740096759}"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82C9C8B5-B73D-4E80-BE9E-B06F7C91BDE7}" type="slidenum">
              <a:rPr lang="fr-FR"/>
              <a:pPr>
                <a:defRPr/>
              </a:pPr>
              <a:t>‹N°›</a:t>
            </a:fld>
            <a:endParaRPr lang="fr-FR" dirty="0"/>
          </a:p>
        </p:txBody>
      </p:sp>
    </p:spTree>
    <p:extLst>
      <p:ext uri="{BB962C8B-B14F-4D97-AF65-F5344CB8AC3E}">
        <p14:creationId xmlns:p14="http://schemas.microsoft.com/office/powerpoint/2010/main" val="374889381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853338E3-239B-46A4-8270-1B5BE4F36DB4}"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E650ADA4-B02B-4F39-8AB8-94D599D8F11B}" type="slidenum">
              <a:rPr lang="fr-FR"/>
              <a:pPr>
                <a:defRPr/>
              </a:pPr>
              <a:t>‹N°›</a:t>
            </a:fld>
            <a:endParaRPr lang="fr-FR" dirty="0"/>
          </a:p>
        </p:txBody>
      </p:sp>
    </p:spTree>
    <p:extLst>
      <p:ext uri="{BB962C8B-B14F-4D97-AF65-F5344CB8AC3E}">
        <p14:creationId xmlns:p14="http://schemas.microsoft.com/office/powerpoint/2010/main" val="209758898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8501EC77-9FD1-4516-986A-6D291B8A6A27}"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23822323-E4D2-4913-9152-00AEAF17FD4E}" type="slidenum">
              <a:rPr lang="fr-FR"/>
              <a:pPr>
                <a:defRPr/>
              </a:pPr>
              <a:t>‹N°›</a:t>
            </a:fld>
            <a:endParaRPr lang="fr-FR" dirty="0"/>
          </a:p>
        </p:txBody>
      </p:sp>
    </p:spTree>
    <p:extLst>
      <p:ext uri="{BB962C8B-B14F-4D97-AF65-F5344CB8AC3E}">
        <p14:creationId xmlns:p14="http://schemas.microsoft.com/office/powerpoint/2010/main" val="211083341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5B0C177F-BB5D-4C7D-B534-1525EA30815A}"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E5E52656-8848-4EC0-95E0-EECD4B13B7B6}" type="slidenum">
              <a:rPr lang="fr-FR"/>
              <a:pPr>
                <a:defRPr/>
              </a:pPr>
              <a:t>‹N°›</a:t>
            </a:fld>
            <a:endParaRPr lang="fr-FR" dirty="0"/>
          </a:p>
        </p:txBody>
      </p:sp>
    </p:spTree>
    <p:extLst>
      <p:ext uri="{BB962C8B-B14F-4D97-AF65-F5344CB8AC3E}">
        <p14:creationId xmlns:p14="http://schemas.microsoft.com/office/powerpoint/2010/main" val="28021621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8EC39E3A-C0DA-4309-A238-D7CFCD9D4058}" type="datetimeFigureOut">
              <a:rPr lang="fr-FR"/>
              <a:pPr>
                <a:defRPr/>
              </a:pPr>
              <a:t>02/02/2020</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p:cNvSpPr>
            <a:spLocks noGrp="1"/>
          </p:cNvSpPr>
          <p:nvPr>
            <p:ph type="sldNum" sz="quarter" idx="12"/>
          </p:nvPr>
        </p:nvSpPr>
        <p:spPr/>
        <p:txBody>
          <a:bodyPr/>
          <a:lstStyle>
            <a:lvl1pPr>
              <a:defRPr/>
            </a:lvl1pPr>
          </a:lstStyle>
          <a:p>
            <a:pPr>
              <a:defRPr/>
            </a:pPr>
            <a:fld id="{BA285BF3-8A88-47BF-9CC4-A896DB3E1EC4}" type="slidenum">
              <a:rPr lang="fr-FR"/>
              <a:pPr>
                <a:defRPr/>
              </a:pPr>
              <a:t>‹N°›</a:t>
            </a:fld>
            <a:endParaRPr lang="fr-FR" dirty="0"/>
          </a:p>
        </p:txBody>
      </p:sp>
    </p:spTree>
    <p:extLst>
      <p:ext uri="{BB962C8B-B14F-4D97-AF65-F5344CB8AC3E}">
        <p14:creationId xmlns:p14="http://schemas.microsoft.com/office/powerpoint/2010/main" val="227134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2F1ED028-76A9-4C93-822E-CE8C81CA52FC}" type="datetimeFigureOut">
              <a:rPr lang="fr-FR"/>
              <a:pPr>
                <a:defRPr/>
              </a:pPr>
              <a:t>02/02/2020</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p:cNvSpPr>
            <a:spLocks noGrp="1"/>
          </p:cNvSpPr>
          <p:nvPr>
            <p:ph type="sldNum" sz="quarter" idx="12"/>
          </p:nvPr>
        </p:nvSpPr>
        <p:spPr/>
        <p:txBody>
          <a:bodyPr/>
          <a:lstStyle>
            <a:lvl1pPr>
              <a:defRPr/>
            </a:lvl1pPr>
          </a:lstStyle>
          <a:p>
            <a:pPr>
              <a:defRPr/>
            </a:pPr>
            <a:fld id="{5C050049-1BA5-467D-8CD1-B08EE584B9A7}" type="slidenum">
              <a:rPr lang="fr-FR"/>
              <a:pPr>
                <a:defRPr/>
              </a:pPr>
              <a:t>‹N°›</a:t>
            </a:fld>
            <a:endParaRPr lang="fr-FR" dirty="0"/>
          </a:p>
        </p:txBody>
      </p:sp>
    </p:spTree>
    <p:extLst>
      <p:ext uri="{BB962C8B-B14F-4D97-AF65-F5344CB8AC3E}">
        <p14:creationId xmlns:p14="http://schemas.microsoft.com/office/powerpoint/2010/main" val="273606828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C011B158-AD4C-4F88-95F4-26B21E410298}" type="datetimeFigureOut">
              <a:rPr lang="fr-FR"/>
              <a:pPr>
                <a:defRPr/>
              </a:pPr>
              <a:t>02/02/2020</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5"/>
          <p:cNvSpPr>
            <a:spLocks noGrp="1"/>
          </p:cNvSpPr>
          <p:nvPr>
            <p:ph type="sldNum" sz="quarter" idx="12"/>
          </p:nvPr>
        </p:nvSpPr>
        <p:spPr/>
        <p:txBody>
          <a:bodyPr/>
          <a:lstStyle>
            <a:lvl1pPr>
              <a:defRPr/>
            </a:lvl1pPr>
          </a:lstStyle>
          <a:p>
            <a:pPr>
              <a:defRPr/>
            </a:pPr>
            <a:fld id="{5DFAFCE1-C269-445C-9AEA-6DAFDED454B4}" type="slidenum">
              <a:rPr lang="fr-FR"/>
              <a:pPr>
                <a:defRPr/>
              </a:pPr>
              <a:t>‹N°›</a:t>
            </a:fld>
            <a:endParaRPr lang="fr-FR" dirty="0"/>
          </a:p>
        </p:txBody>
      </p:sp>
    </p:spTree>
    <p:extLst>
      <p:ext uri="{BB962C8B-B14F-4D97-AF65-F5344CB8AC3E}">
        <p14:creationId xmlns:p14="http://schemas.microsoft.com/office/powerpoint/2010/main" val="87213774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4" y="273051"/>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4"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49FB0F75-5718-43D1-9B3B-43DA078A53A2}"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3B60D3FD-1048-4F89-BF0E-2EBC63A08E26}" type="slidenum">
              <a:rPr lang="fr-FR"/>
              <a:pPr>
                <a:defRPr/>
              </a:pPr>
              <a:t>‹N°›</a:t>
            </a:fld>
            <a:endParaRPr lang="fr-FR" dirty="0"/>
          </a:p>
        </p:txBody>
      </p:sp>
    </p:spTree>
    <p:extLst>
      <p:ext uri="{BB962C8B-B14F-4D97-AF65-F5344CB8AC3E}">
        <p14:creationId xmlns:p14="http://schemas.microsoft.com/office/powerpoint/2010/main" val="89228410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6"/>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8CAEE74-51AA-4D2D-988F-9CE399448B7B}"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A0F787AE-11BB-4258-9E1D-FB9A540EF396}" type="slidenum">
              <a:rPr lang="fr-FR"/>
              <a:pPr>
                <a:defRPr/>
              </a:pPr>
              <a:t>‹N°›</a:t>
            </a:fld>
            <a:endParaRPr lang="fr-FR" dirty="0"/>
          </a:p>
        </p:txBody>
      </p:sp>
    </p:spTree>
    <p:extLst>
      <p:ext uri="{BB962C8B-B14F-4D97-AF65-F5344CB8AC3E}">
        <p14:creationId xmlns:p14="http://schemas.microsoft.com/office/powerpoint/2010/main" val="401862429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3B348B9-8AD7-4DEB-89F1-441672D30229}"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921B58B0-8D46-44FF-9205-A2CF227533E9}" type="slidenum">
              <a:rPr lang="fr-FR"/>
              <a:pPr>
                <a:defRPr/>
              </a:pPr>
              <a:t>‹N°›</a:t>
            </a:fld>
            <a:endParaRPr lang="fr-FR" dirty="0"/>
          </a:p>
        </p:txBody>
      </p:sp>
    </p:spTree>
    <p:extLst>
      <p:ext uri="{BB962C8B-B14F-4D97-AF65-F5344CB8AC3E}">
        <p14:creationId xmlns:p14="http://schemas.microsoft.com/office/powerpoint/2010/main" val="310159642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01C8EE50-ADBB-452A-B4D6-65B822497E19}"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F3F1A789-5B07-4514-8A66-DEAA14EB5C61}" type="slidenum">
              <a:rPr lang="fr-FR"/>
              <a:pPr>
                <a:defRPr/>
              </a:pPr>
              <a:t>‹N°›</a:t>
            </a:fld>
            <a:endParaRPr lang="fr-FR" dirty="0"/>
          </a:p>
        </p:txBody>
      </p:sp>
    </p:spTree>
    <p:extLst>
      <p:ext uri="{BB962C8B-B14F-4D97-AF65-F5344CB8AC3E}">
        <p14:creationId xmlns:p14="http://schemas.microsoft.com/office/powerpoint/2010/main" val="311144182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E0C7B293-807E-4D38-B5F2-495C7FD58982}"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8526AF5D-E2EC-47B9-8478-7846A06B3C09}" type="slidenum">
              <a:rPr lang="fr-FR"/>
              <a:pPr>
                <a:defRPr/>
              </a:pPr>
              <a:t>‹N°›</a:t>
            </a:fld>
            <a:endParaRPr lang="fr-FR" dirty="0"/>
          </a:p>
        </p:txBody>
      </p:sp>
    </p:spTree>
    <p:extLst>
      <p:ext uri="{BB962C8B-B14F-4D97-AF65-F5344CB8AC3E}">
        <p14:creationId xmlns:p14="http://schemas.microsoft.com/office/powerpoint/2010/main" val="213645914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46F97F2D-317D-4C57-B3BA-FE472228DFFD}"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C028ED32-AC56-4A74-9947-7109F85538FD}" type="slidenum">
              <a:rPr lang="fr-FR"/>
              <a:pPr>
                <a:defRPr/>
              </a:pPr>
              <a:t>‹N°›</a:t>
            </a:fld>
            <a:endParaRPr lang="fr-FR" dirty="0"/>
          </a:p>
        </p:txBody>
      </p:sp>
    </p:spTree>
    <p:extLst>
      <p:ext uri="{BB962C8B-B14F-4D97-AF65-F5344CB8AC3E}">
        <p14:creationId xmlns:p14="http://schemas.microsoft.com/office/powerpoint/2010/main" val="78736341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9B5F506-1615-4431-8C80-6C04249348E5}"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ABD36B7F-F8FF-4F72-A707-3BFE5B635411}" type="slidenum">
              <a:rPr lang="fr-FR"/>
              <a:pPr>
                <a:defRPr/>
              </a:pPr>
              <a:t>‹N°›</a:t>
            </a:fld>
            <a:endParaRPr lang="fr-FR" dirty="0"/>
          </a:p>
        </p:txBody>
      </p:sp>
    </p:spTree>
    <p:extLst>
      <p:ext uri="{BB962C8B-B14F-4D97-AF65-F5344CB8AC3E}">
        <p14:creationId xmlns:p14="http://schemas.microsoft.com/office/powerpoint/2010/main" val="314069707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2C39F3AE-54DA-49C5-8599-C2762D7CF484}"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352631A7-2920-4627-8D80-F141CE99EFF0}" type="slidenum">
              <a:rPr lang="fr-FR"/>
              <a:pPr>
                <a:defRPr/>
              </a:pPr>
              <a:t>‹N°›</a:t>
            </a:fld>
            <a:endParaRPr lang="fr-FR" dirty="0"/>
          </a:p>
        </p:txBody>
      </p:sp>
    </p:spTree>
    <p:extLst>
      <p:ext uri="{BB962C8B-B14F-4D97-AF65-F5344CB8AC3E}">
        <p14:creationId xmlns:p14="http://schemas.microsoft.com/office/powerpoint/2010/main" val="280535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aphicFrame>
        <p:nvGraphicFramePr>
          <p:cNvPr id="5" name="Object 1"/>
          <p:cNvGraphicFramePr>
            <a:graphicFrameLocks noChangeAspect="1"/>
          </p:cNvGraphicFramePr>
          <p:nvPr/>
        </p:nvGraphicFramePr>
        <p:xfrm>
          <a:off x="685800" y="1016001"/>
          <a:ext cx="5715000" cy="190500"/>
        </p:xfrm>
        <a:graphic>
          <a:graphicData uri="http://schemas.openxmlformats.org/presentationml/2006/ole">
            <mc:AlternateContent xmlns:mc="http://schemas.openxmlformats.org/markup-compatibility/2006">
              <mc:Choice xmlns:v="urn:schemas-microsoft-com:vml" Requires="v">
                <p:oleObj spid="_x0000_s6146" name="Photo Editor Photo" r:id="rId3" imgW="5714286" imgH="190426" progId="">
                  <p:embed/>
                </p:oleObj>
              </mc:Choice>
              <mc:Fallback>
                <p:oleObj name="Photo Editor Photo" r:id="rId3" imgW="5714286" imgH="190426" progId="">
                  <p:embed/>
                  <p:pic>
                    <p:nvPicPr>
                      <p:cNvPr id="5"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1"/>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re 1"/>
          <p:cNvSpPr>
            <a:spLocks noGrp="1"/>
          </p:cNvSpPr>
          <p:nvPr>
            <p:ph type="title"/>
          </p:nvPr>
        </p:nvSpPr>
        <p:spPr>
          <a:xfrm>
            <a:off x="457205" y="273051"/>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4"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5"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926F0FD7-B840-4720-A0E2-675A274E9337}" type="slidenum">
              <a:rPr lang="fr-FR"/>
              <a:pPr>
                <a:defRPr/>
              </a:pPr>
              <a:t>‹N°›</a:t>
            </a:fld>
            <a:endParaRPr lang="fr-FR" dirty="0"/>
          </a:p>
        </p:txBody>
      </p:sp>
    </p:spTree>
    <p:extLst>
      <p:ext uri="{BB962C8B-B14F-4D97-AF65-F5344CB8AC3E}">
        <p14:creationId xmlns:p14="http://schemas.microsoft.com/office/powerpoint/2010/main" val="135735688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E97BE986-9B78-405E-A98A-3BE5A096061E}" type="datetimeFigureOut">
              <a:rPr lang="fr-FR"/>
              <a:pPr>
                <a:defRPr/>
              </a:pPr>
              <a:t>02/02/2020</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p:cNvSpPr>
            <a:spLocks noGrp="1"/>
          </p:cNvSpPr>
          <p:nvPr>
            <p:ph type="sldNum" sz="quarter" idx="12"/>
          </p:nvPr>
        </p:nvSpPr>
        <p:spPr/>
        <p:txBody>
          <a:bodyPr/>
          <a:lstStyle>
            <a:lvl1pPr>
              <a:defRPr/>
            </a:lvl1pPr>
          </a:lstStyle>
          <a:p>
            <a:pPr>
              <a:defRPr/>
            </a:pPr>
            <a:fld id="{2F904E11-6405-4583-8538-4821E2C4E7A3}" type="slidenum">
              <a:rPr lang="fr-FR"/>
              <a:pPr>
                <a:defRPr/>
              </a:pPr>
              <a:t>‹N°›</a:t>
            </a:fld>
            <a:endParaRPr lang="fr-FR" dirty="0"/>
          </a:p>
        </p:txBody>
      </p:sp>
    </p:spTree>
    <p:extLst>
      <p:ext uri="{BB962C8B-B14F-4D97-AF65-F5344CB8AC3E}">
        <p14:creationId xmlns:p14="http://schemas.microsoft.com/office/powerpoint/2010/main" val="375812192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4E7828B8-455A-493E-8F79-7580A70B9BB4}" type="datetimeFigureOut">
              <a:rPr lang="fr-FR"/>
              <a:pPr>
                <a:defRPr/>
              </a:pPr>
              <a:t>02/02/2020</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p:cNvSpPr>
            <a:spLocks noGrp="1"/>
          </p:cNvSpPr>
          <p:nvPr>
            <p:ph type="sldNum" sz="quarter" idx="12"/>
          </p:nvPr>
        </p:nvSpPr>
        <p:spPr/>
        <p:txBody>
          <a:bodyPr/>
          <a:lstStyle>
            <a:lvl1pPr>
              <a:defRPr/>
            </a:lvl1pPr>
          </a:lstStyle>
          <a:p>
            <a:pPr>
              <a:defRPr/>
            </a:pPr>
            <a:fld id="{F159C00E-3ABD-4540-8CD9-4C320DC55875}" type="slidenum">
              <a:rPr lang="fr-FR"/>
              <a:pPr>
                <a:defRPr/>
              </a:pPr>
              <a:t>‹N°›</a:t>
            </a:fld>
            <a:endParaRPr lang="fr-FR" dirty="0"/>
          </a:p>
        </p:txBody>
      </p:sp>
    </p:spTree>
    <p:extLst>
      <p:ext uri="{BB962C8B-B14F-4D97-AF65-F5344CB8AC3E}">
        <p14:creationId xmlns:p14="http://schemas.microsoft.com/office/powerpoint/2010/main" val="388530221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448E581-D41B-48E7-909A-225234429DD3}" type="datetimeFigureOut">
              <a:rPr lang="fr-FR"/>
              <a:pPr>
                <a:defRPr/>
              </a:pPr>
              <a:t>02/02/2020</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5"/>
          <p:cNvSpPr>
            <a:spLocks noGrp="1"/>
          </p:cNvSpPr>
          <p:nvPr>
            <p:ph type="sldNum" sz="quarter" idx="12"/>
          </p:nvPr>
        </p:nvSpPr>
        <p:spPr/>
        <p:txBody>
          <a:bodyPr/>
          <a:lstStyle>
            <a:lvl1pPr>
              <a:defRPr/>
            </a:lvl1pPr>
          </a:lstStyle>
          <a:p>
            <a:pPr>
              <a:defRPr/>
            </a:pPr>
            <a:fld id="{D92620C1-CEFF-4751-99E3-FE4F72B2ABE2}" type="slidenum">
              <a:rPr lang="fr-FR"/>
              <a:pPr>
                <a:defRPr/>
              </a:pPr>
              <a:t>‹N°›</a:t>
            </a:fld>
            <a:endParaRPr lang="fr-FR" dirty="0"/>
          </a:p>
        </p:txBody>
      </p:sp>
    </p:spTree>
    <p:extLst>
      <p:ext uri="{BB962C8B-B14F-4D97-AF65-F5344CB8AC3E}">
        <p14:creationId xmlns:p14="http://schemas.microsoft.com/office/powerpoint/2010/main" val="101235348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4" y="273051"/>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4"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16E2428-3F9E-4F4C-8228-42EC2D4B7D33}"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28F3F437-FFA8-4281-A8B8-872D02C22A95}" type="slidenum">
              <a:rPr lang="fr-FR"/>
              <a:pPr>
                <a:defRPr/>
              </a:pPr>
              <a:t>‹N°›</a:t>
            </a:fld>
            <a:endParaRPr lang="fr-FR" dirty="0"/>
          </a:p>
        </p:txBody>
      </p:sp>
    </p:spTree>
    <p:extLst>
      <p:ext uri="{BB962C8B-B14F-4D97-AF65-F5344CB8AC3E}">
        <p14:creationId xmlns:p14="http://schemas.microsoft.com/office/powerpoint/2010/main" val="125315564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6"/>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71ADE8B-F613-420E-808F-0473F08B4A59}"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A1075E6C-14A8-4F77-A8AB-57A6B63E5FE8}" type="slidenum">
              <a:rPr lang="fr-FR"/>
              <a:pPr>
                <a:defRPr/>
              </a:pPr>
              <a:t>‹N°›</a:t>
            </a:fld>
            <a:endParaRPr lang="fr-FR" dirty="0"/>
          </a:p>
        </p:txBody>
      </p:sp>
    </p:spTree>
    <p:extLst>
      <p:ext uri="{BB962C8B-B14F-4D97-AF65-F5344CB8AC3E}">
        <p14:creationId xmlns:p14="http://schemas.microsoft.com/office/powerpoint/2010/main" val="272856811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3A9F5F3B-D862-496E-A907-ECC49ED0F5F5}"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35A9DFAE-E91E-4ECB-ABCD-98C5BB4528BB}" type="slidenum">
              <a:rPr lang="fr-FR"/>
              <a:pPr>
                <a:defRPr/>
              </a:pPr>
              <a:t>‹N°›</a:t>
            </a:fld>
            <a:endParaRPr lang="fr-FR" dirty="0"/>
          </a:p>
        </p:txBody>
      </p:sp>
    </p:spTree>
    <p:extLst>
      <p:ext uri="{BB962C8B-B14F-4D97-AF65-F5344CB8AC3E}">
        <p14:creationId xmlns:p14="http://schemas.microsoft.com/office/powerpoint/2010/main" val="74696225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3A252642-03EB-4096-A586-6A5807968A83}"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F3FCA6FE-0107-49C9-8B15-F3E7A901A14E}" type="slidenum">
              <a:rPr lang="fr-FR"/>
              <a:pPr>
                <a:defRPr/>
              </a:pPr>
              <a:t>‹N°›</a:t>
            </a:fld>
            <a:endParaRPr lang="fr-FR" dirty="0"/>
          </a:p>
        </p:txBody>
      </p:sp>
    </p:spTree>
    <p:extLst>
      <p:ext uri="{BB962C8B-B14F-4D97-AF65-F5344CB8AC3E}">
        <p14:creationId xmlns:p14="http://schemas.microsoft.com/office/powerpoint/2010/main" val="122155654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9FF21ABE-24E2-48F9-BF44-042C0B5E20C9}"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662737A4-D3C2-44EE-B749-80F03F44FFB5}" type="slidenum">
              <a:rPr lang="fr-FR"/>
              <a:pPr>
                <a:defRPr/>
              </a:pPr>
              <a:t>‹N°›</a:t>
            </a:fld>
            <a:endParaRPr lang="fr-FR" dirty="0"/>
          </a:p>
        </p:txBody>
      </p:sp>
    </p:spTree>
    <p:extLst>
      <p:ext uri="{BB962C8B-B14F-4D97-AF65-F5344CB8AC3E}">
        <p14:creationId xmlns:p14="http://schemas.microsoft.com/office/powerpoint/2010/main" val="263700519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D5175691-E8D8-440C-BEF9-DBA58C35D120}"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747E5383-D5BF-4745-95FA-5A70E1A95FF2}" type="slidenum">
              <a:rPr lang="fr-FR"/>
              <a:pPr>
                <a:defRPr/>
              </a:pPr>
              <a:t>‹N°›</a:t>
            </a:fld>
            <a:endParaRPr lang="fr-FR" dirty="0"/>
          </a:p>
        </p:txBody>
      </p:sp>
    </p:spTree>
    <p:extLst>
      <p:ext uri="{BB962C8B-B14F-4D97-AF65-F5344CB8AC3E}">
        <p14:creationId xmlns:p14="http://schemas.microsoft.com/office/powerpoint/2010/main" val="98326185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2B79F800-C88E-4DB3-B942-ED4EA954DB19}"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D1BAE979-E31C-40B8-9013-D92E5E6E2258}" type="slidenum">
              <a:rPr lang="fr-FR"/>
              <a:pPr>
                <a:defRPr/>
              </a:pPr>
              <a:t>‹N°›</a:t>
            </a:fld>
            <a:endParaRPr lang="fr-FR" dirty="0"/>
          </a:p>
        </p:txBody>
      </p:sp>
    </p:spTree>
    <p:extLst>
      <p:ext uri="{BB962C8B-B14F-4D97-AF65-F5344CB8AC3E}">
        <p14:creationId xmlns:p14="http://schemas.microsoft.com/office/powerpoint/2010/main" val="4002975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aphicFrame>
        <p:nvGraphicFramePr>
          <p:cNvPr id="5" name="Object 1"/>
          <p:cNvGraphicFramePr>
            <a:graphicFrameLocks noChangeAspect="1"/>
          </p:cNvGraphicFramePr>
          <p:nvPr/>
        </p:nvGraphicFramePr>
        <p:xfrm>
          <a:off x="685800" y="1016001"/>
          <a:ext cx="5715000" cy="190500"/>
        </p:xfrm>
        <a:graphic>
          <a:graphicData uri="http://schemas.openxmlformats.org/presentationml/2006/ole">
            <mc:AlternateContent xmlns:mc="http://schemas.openxmlformats.org/markup-compatibility/2006">
              <mc:Choice xmlns:v="urn:schemas-microsoft-com:vml" Requires="v">
                <p:oleObj spid="_x0000_s7170" name="Photo Editor Photo" r:id="rId3" imgW="5714286" imgH="190426" progId="">
                  <p:embed/>
                </p:oleObj>
              </mc:Choice>
              <mc:Fallback>
                <p:oleObj name="Photo Editor Photo" r:id="rId3" imgW="5714286" imgH="190426" progId="">
                  <p:embed/>
                  <p:pic>
                    <p:nvPicPr>
                      <p:cNvPr id="5"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1"/>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re 1"/>
          <p:cNvSpPr>
            <a:spLocks noGrp="1"/>
          </p:cNvSpPr>
          <p:nvPr>
            <p:ph type="title"/>
          </p:nvPr>
        </p:nvSpPr>
        <p:spPr>
          <a:xfrm>
            <a:off x="1792288" y="4800602"/>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6"/>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dirty="0"/>
              <a:t>Cliquez sur l'icône pour ajouter une image</a:t>
            </a: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03A984C4-7461-468A-B858-45BB49B9E5AA}" type="slidenum">
              <a:rPr lang="fr-FR"/>
              <a:pPr>
                <a:defRPr/>
              </a:pPr>
              <a:t>‹N°›</a:t>
            </a:fld>
            <a:endParaRPr lang="fr-FR" dirty="0"/>
          </a:p>
        </p:txBody>
      </p:sp>
    </p:spTree>
    <p:extLst>
      <p:ext uri="{BB962C8B-B14F-4D97-AF65-F5344CB8AC3E}">
        <p14:creationId xmlns:p14="http://schemas.microsoft.com/office/powerpoint/2010/main" val="263702453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98D91480-57D7-4FB0-89D9-AE802029B205}"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BEE5FECB-8855-4DD2-85F7-15B25EDA570D}" type="slidenum">
              <a:rPr lang="fr-FR"/>
              <a:pPr>
                <a:defRPr/>
              </a:pPr>
              <a:t>‹N°›</a:t>
            </a:fld>
            <a:endParaRPr lang="fr-FR" dirty="0"/>
          </a:p>
        </p:txBody>
      </p:sp>
    </p:spTree>
    <p:extLst>
      <p:ext uri="{BB962C8B-B14F-4D97-AF65-F5344CB8AC3E}">
        <p14:creationId xmlns:p14="http://schemas.microsoft.com/office/powerpoint/2010/main" val="310919152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A5CBAC05-ACB6-42B1-A35C-FD21450A1919}" type="datetimeFigureOut">
              <a:rPr lang="fr-FR"/>
              <a:pPr>
                <a:defRPr/>
              </a:pPr>
              <a:t>02/02/2020</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p:cNvSpPr>
            <a:spLocks noGrp="1"/>
          </p:cNvSpPr>
          <p:nvPr>
            <p:ph type="sldNum" sz="quarter" idx="12"/>
          </p:nvPr>
        </p:nvSpPr>
        <p:spPr/>
        <p:txBody>
          <a:bodyPr/>
          <a:lstStyle>
            <a:lvl1pPr>
              <a:defRPr/>
            </a:lvl1pPr>
          </a:lstStyle>
          <a:p>
            <a:pPr>
              <a:defRPr/>
            </a:pPr>
            <a:fld id="{CA9705A7-A2AF-4FC8-8C5B-3FB8B0AE10D0}" type="slidenum">
              <a:rPr lang="fr-FR"/>
              <a:pPr>
                <a:defRPr/>
              </a:pPr>
              <a:t>‹N°›</a:t>
            </a:fld>
            <a:endParaRPr lang="fr-FR" dirty="0"/>
          </a:p>
        </p:txBody>
      </p:sp>
    </p:spTree>
    <p:extLst>
      <p:ext uri="{BB962C8B-B14F-4D97-AF65-F5344CB8AC3E}">
        <p14:creationId xmlns:p14="http://schemas.microsoft.com/office/powerpoint/2010/main" val="104964184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1B9AA7AE-1647-4767-BEF6-F5775B70D32E}" type="datetimeFigureOut">
              <a:rPr lang="fr-FR"/>
              <a:pPr>
                <a:defRPr/>
              </a:pPr>
              <a:t>02/02/2020</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p:cNvSpPr>
            <a:spLocks noGrp="1"/>
          </p:cNvSpPr>
          <p:nvPr>
            <p:ph type="sldNum" sz="quarter" idx="12"/>
          </p:nvPr>
        </p:nvSpPr>
        <p:spPr/>
        <p:txBody>
          <a:bodyPr/>
          <a:lstStyle>
            <a:lvl1pPr>
              <a:defRPr/>
            </a:lvl1pPr>
          </a:lstStyle>
          <a:p>
            <a:pPr>
              <a:defRPr/>
            </a:pPr>
            <a:fld id="{6C0E39C1-1007-4EF7-AB4E-167650AB4A5C}" type="slidenum">
              <a:rPr lang="fr-FR"/>
              <a:pPr>
                <a:defRPr/>
              </a:pPr>
              <a:t>‹N°›</a:t>
            </a:fld>
            <a:endParaRPr lang="fr-FR" dirty="0"/>
          </a:p>
        </p:txBody>
      </p:sp>
    </p:spTree>
    <p:extLst>
      <p:ext uri="{BB962C8B-B14F-4D97-AF65-F5344CB8AC3E}">
        <p14:creationId xmlns:p14="http://schemas.microsoft.com/office/powerpoint/2010/main" val="224846670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9987BF8-D172-4D7B-9EBA-A1F898BD952A}" type="datetimeFigureOut">
              <a:rPr lang="fr-FR"/>
              <a:pPr>
                <a:defRPr/>
              </a:pPr>
              <a:t>02/02/2020</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5"/>
          <p:cNvSpPr>
            <a:spLocks noGrp="1"/>
          </p:cNvSpPr>
          <p:nvPr>
            <p:ph type="sldNum" sz="quarter" idx="12"/>
          </p:nvPr>
        </p:nvSpPr>
        <p:spPr/>
        <p:txBody>
          <a:bodyPr/>
          <a:lstStyle>
            <a:lvl1pPr>
              <a:defRPr/>
            </a:lvl1pPr>
          </a:lstStyle>
          <a:p>
            <a:pPr>
              <a:defRPr/>
            </a:pPr>
            <a:fld id="{0D03A0B7-2248-4B9B-BCB3-C828A8ABEA9D}" type="slidenum">
              <a:rPr lang="fr-FR"/>
              <a:pPr>
                <a:defRPr/>
              </a:pPr>
              <a:t>‹N°›</a:t>
            </a:fld>
            <a:endParaRPr lang="fr-FR" dirty="0"/>
          </a:p>
        </p:txBody>
      </p:sp>
    </p:spTree>
    <p:extLst>
      <p:ext uri="{BB962C8B-B14F-4D97-AF65-F5344CB8AC3E}">
        <p14:creationId xmlns:p14="http://schemas.microsoft.com/office/powerpoint/2010/main" val="429058014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4" y="273051"/>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4"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E2D74A3-F74F-4D57-A01B-FEE49D4AFE98}"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7C376125-CE83-4418-8607-76464DF4B97A}" type="slidenum">
              <a:rPr lang="fr-FR"/>
              <a:pPr>
                <a:defRPr/>
              </a:pPr>
              <a:t>‹N°›</a:t>
            </a:fld>
            <a:endParaRPr lang="fr-FR" dirty="0"/>
          </a:p>
        </p:txBody>
      </p:sp>
    </p:spTree>
    <p:extLst>
      <p:ext uri="{BB962C8B-B14F-4D97-AF65-F5344CB8AC3E}">
        <p14:creationId xmlns:p14="http://schemas.microsoft.com/office/powerpoint/2010/main" val="361005914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6"/>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27A32258-7B26-4353-B126-26E0F48B43F5}" type="datetimeFigureOut">
              <a:rPr lang="fr-FR"/>
              <a:pPr>
                <a:defRPr/>
              </a:pPr>
              <a:t>02/02/2020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143107D4-4F04-4BE7-A430-F7C13A77F4E0}" type="slidenum">
              <a:rPr lang="fr-FR"/>
              <a:pPr>
                <a:defRPr/>
              </a:pPr>
              <a:t>‹N°›</a:t>
            </a:fld>
            <a:endParaRPr lang="fr-FR" dirty="0"/>
          </a:p>
        </p:txBody>
      </p:sp>
    </p:spTree>
    <p:extLst>
      <p:ext uri="{BB962C8B-B14F-4D97-AF65-F5344CB8AC3E}">
        <p14:creationId xmlns:p14="http://schemas.microsoft.com/office/powerpoint/2010/main" val="378481199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96E5ACC1-AC03-4FB3-AA1C-5209849213E1}"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7C3DB0A3-E955-4BA3-847B-66CB677A6DB8}" type="slidenum">
              <a:rPr lang="fr-FR"/>
              <a:pPr>
                <a:defRPr/>
              </a:pPr>
              <a:t>‹N°›</a:t>
            </a:fld>
            <a:endParaRPr lang="fr-FR" dirty="0"/>
          </a:p>
        </p:txBody>
      </p:sp>
    </p:spTree>
    <p:extLst>
      <p:ext uri="{BB962C8B-B14F-4D97-AF65-F5344CB8AC3E}">
        <p14:creationId xmlns:p14="http://schemas.microsoft.com/office/powerpoint/2010/main" val="428494182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26C884DF-277C-40F7-9018-EA5AC709AA96}" type="datetimeFigureOut">
              <a:rPr lang="fr-FR"/>
              <a:pPr>
                <a:defRPr/>
              </a:pPr>
              <a:t>02/02/2020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9428D332-8181-4394-A5F6-81FB86F92657}" type="slidenum">
              <a:rPr lang="fr-FR"/>
              <a:pPr>
                <a:defRPr/>
              </a:pPr>
              <a:t>‹N°›</a:t>
            </a:fld>
            <a:endParaRPr lang="fr-FR" dirty="0"/>
          </a:p>
        </p:txBody>
      </p:sp>
    </p:spTree>
    <p:extLst>
      <p:ext uri="{BB962C8B-B14F-4D97-AF65-F5344CB8AC3E}">
        <p14:creationId xmlns:p14="http://schemas.microsoft.com/office/powerpoint/2010/main" val="105614425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8DCC098E-85E9-450E-B5DF-B040B9784391}" type="datetime1">
              <a:rPr lang="fr-FR" smtClean="0"/>
              <a:t>02/02/2020</a:t>
            </a:fld>
            <a:endParaRPr lang="fr-FR"/>
          </a:p>
        </p:txBody>
      </p:sp>
      <p:sp>
        <p:nvSpPr>
          <p:cNvPr id="5" name="Espace réservé du pied de page 4"/>
          <p:cNvSpPr>
            <a:spLocks noGrp="1"/>
          </p:cNvSpPr>
          <p:nvPr>
            <p:ph type="ftr" sz="quarter" idx="11"/>
          </p:nvPr>
        </p:nvSpPr>
        <p:spPr/>
        <p:txBody>
          <a:bodyPr/>
          <a:lstStyle/>
          <a:p>
            <a:r>
              <a:rPr lang="fr-FR"/>
              <a:t> DIRECCTE Nouvelle-Aquitaine – Réunion inter-UC – Mardi 28/11/2017 – Saintes </a:t>
            </a:r>
          </a:p>
        </p:txBody>
      </p:sp>
      <p:sp>
        <p:nvSpPr>
          <p:cNvPr id="6" name="Espace réservé du numéro de diapositive 5"/>
          <p:cNvSpPr>
            <a:spLocks noGrp="1"/>
          </p:cNvSpPr>
          <p:nvPr>
            <p:ph type="sldNum" sz="quarter" idx="12"/>
          </p:nvPr>
        </p:nvSpPr>
        <p:spPr/>
        <p:txBody>
          <a:bodyPr/>
          <a:lstStyle/>
          <a:p>
            <a:fld id="{DB744D9A-ADCC-491B-965B-3485F0C2BA8B}" type="slidenum">
              <a:rPr lang="fr-FR" smtClean="0"/>
              <a:t>‹N°›</a:t>
            </a:fld>
            <a:endParaRPr lang="fr-FR"/>
          </a:p>
        </p:txBody>
      </p:sp>
      <p:sp>
        <p:nvSpPr>
          <p:cNvPr id="7" name="Rectangle 1026"/>
          <p:cNvSpPr>
            <a:spLocks noChangeArrowheads="1"/>
          </p:cNvSpPr>
          <p:nvPr userDrawn="1"/>
        </p:nvSpPr>
        <p:spPr bwMode="auto">
          <a:xfrm rot="16200000">
            <a:off x="-2436019" y="2405858"/>
            <a:ext cx="6888163" cy="2016125"/>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a:t>
            </a:r>
            <a:r>
              <a:rPr lang="fr-FR" altLang="fr-FR" sz="8000" b="1" dirty="0">
                <a:solidFill>
                  <a:srgbClr val="C9D30E"/>
                </a:solidFill>
              </a:rPr>
              <a:t>C</a:t>
            </a:r>
            <a:r>
              <a:rPr lang="fr-FR" altLang="fr-FR" sz="8000" b="1" dirty="0">
                <a:solidFill>
                  <a:schemeClr val="bg1"/>
                </a:solidFill>
              </a:rPr>
              <a:t>TE</a:t>
            </a:r>
            <a:br>
              <a:rPr lang="fr-FR" altLang="fr-FR" sz="8000" b="1" dirty="0">
                <a:solidFill>
                  <a:schemeClr val="bg1"/>
                </a:solidFill>
              </a:rPr>
            </a:br>
            <a:r>
              <a:rPr lang="fr-FR" altLang="fr-FR" dirty="0">
                <a:solidFill>
                  <a:schemeClr val="bg1"/>
                </a:solidFill>
              </a:rPr>
              <a:t>Aquitaine-Limousin-Poitou-Charentes</a:t>
            </a:r>
          </a:p>
        </p:txBody>
      </p:sp>
    </p:spTree>
    <p:extLst>
      <p:ext uri="{BB962C8B-B14F-4D97-AF65-F5344CB8AC3E}">
        <p14:creationId xmlns:p14="http://schemas.microsoft.com/office/powerpoint/2010/main" val="294547737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4CCC0C8-D811-48D4-B6DC-8F2091119526}" type="datetime1">
              <a:rPr lang="fr-FR" smtClean="0"/>
              <a:t>02/02/2020</a:t>
            </a:fld>
            <a:endParaRPr lang="fr-FR"/>
          </a:p>
        </p:txBody>
      </p:sp>
      <p:sp>
        <p:nvSpPr>
          <p:cNvPr id="5" name="Espace réservé du pied de page 4"/>
          <p:cNvSpPr>
            <a:spLocks noGrp="1"/>
          </p:cNvSpPr>
          <p:nvPr>
            <p:ph type="ftr" sz="quarter" idx="11"/>
          </p:nvPr>
        </p:nvSpPr>
        <p:spPr/>
        <p:txBody>
          <a:bodyPr/>
          <a:lstStyle/>
          <a:p>
            <a:r>
              <a:rPr lang="fr-FR"/>
              <a:t> DIRECCTE Nouvelle-Aquitaine – Réunion inter-UC – Mardi 28/11/2017 – Saintes </a:t>
            </a:r>
          </a:p>
        </p:txBody>
      </p:sp>
      <p:sp>
        <p:nvSpPr>
          <p:cNvPr id="6" name="Espace réservé du numéro de diapositive 5"/>
          <p:cNvSpPr>
            <a:spLocks noGrp="1"/>
          </p:cNvSpPr>
          <p:nvPr>
            <p:ph type="sldNum" sz="quarter" idx="12"/>
          </p:nvPr>
        </p:nvSpPr>
        <p:spPr/>
        <p:txBody>
          <a:bodyPr/>
          <a:lstStyle/>
          <a:p>
            <a:pPr>
              <a:defRPr/>
            </a:pPr>
            <a:fld id="{34E4A700-B69E-4ECC-83CF-88E81BFAAC32}" type="slidenum">
              <a:rPr lang="fr-FR" smtClean="0"/>
              <a:pPr>
                <a:defRPr/>
              </a:pPr>
              <a:t>‹N°›</a:t>
            </a:fld>
            <a:endParaRPr lang="fr-FR" dirty="0"/>
          </a:p>
        </p:txBody>
      </p:sp>
      <p:graphicFrame>
        <p:nvGraphicFramePr>
          <p:cNvPr id="7" name="Object 1"/>
          <p:cNvGraphicFramePr>
            <a:graphicFrameLocks noChangeAspect="1"/>
          </p:cNvGraphicFramePr>
          <p:nvPr userDrawn="1"/>
        </p:nvGraphicFramePr>
        <p:xfrm>
          <a:off x="685800" y="1016001"/>
          <a:ext cx="5715000" cy="190500"/>
        </p:xfrm>
        <a:graphic>
          <a:graphicData uri="http://schemas.openxmlformats.org/presentationml/2006/ole">
            <mc:AlternateContent xmlns:mc="http://schemas.openxmlformats.org/markup-compatibility/2006">
              <mc:Choice xmlns:v="urn:schemas-microsoft-com:vml" Requires="v">
                <p:oleObj spid="_x0000_s10242" name="Photo Editor Photo" r:id="rId3" imgW="5714286" imgH="190426" progId="">
                  <p:embed/>
                </p:oleObj>
              </mc:Choice>
              <mc:Fallback>
                <p:oleObj name="Photo Editor Photo" r:id="rId3" imgW="5714286" imgH="190426" progId="">
                  <p:embed/>
                  <p:pic>
                    <p:nvPicPr>
                      <p:cNvPr id="7"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1"/>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8" name="Rectangle 1026"/>
          <p:cNvSpPr>
            <a:spLocks noChangeArrowheads="1"/>
          </p:cNvSpPr>
          <p:nvPr userDrawn="1"/>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5"/>
              </a:buBlip>
              <a:defRPr>
                <a:solidFill>
                  <a:srgbClr val="58585A"/>
                </a:solidFill>
                <a:latin typeface="Arial" charset="0"/>
              </a:defRPr>
            </a:lvl1pPr>
            <a:lvl2pPr marL="742950" indent="-285750" eaLnBrk="0" hangingPunct="0">
              <a:spcBef>
                <a:spcPct val="20000"/>
              </a:spcBef>
              <a:buClr>
                <a:srgbClr val="B0BC00"/>
              </a:buClr>
              <a:buSzPct val="50000"/>
              <a:buBlip>
                <a:blip r:embed="rId5"/>
              </a:buBlip>
              <a:defRPr sz="1600">
                <a:solidFill>
                  <a:srgbClr val="58585A"/>
                </a:solidFill>
                <a:latin typeface="Arial" charset="0"/>
              </a:defRPr>
            </a:lvl2pPr>
            <a:lvl3pPr marL="1143000" indent="-228600" eaLnBrk="0" hangingPunct="0">
              <a:spcBef>
                <a:spcPct val="20000"/>
              </a:spcBef>
              <a:buClr>
                <a:srgbClr val="B0BC00"/>
              </a:buClr>
              <a:buSzPct val="50000"/>
              <a:buBlip>
                <a:blip r:embed="rId5"/>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a:t>
            </a:r>
            <a:r>
              <a:rPr lang="fr-FR" altLang="fr-FR" sz="8000" b="1" dirty="0">
                <a:solidFill>
                  <a:srgbClr val="C9D30E"/>
                </a:solidFill>
              </a:rPr>
              <a:t>C</a:t>
            </a:r>
            <a:r>
              <a:rPr lang="fr-FR" altLang="fr-FR" sz="8000" b="1" dirty="0">
                <a:solidFill>
                  <a:schemeClr val="bg1"/>
                </a:solidFill>
              </a:rPr>
              <a:t>TE</a:t>
            </a:r>
            <a:br>
              <a:rPr lang="fr-FR" altLang="fr-FR" sz="8000" b="1" dirty="0">
                <a:solidFill>
                  <a:schemeClr val="bg1"/>
                </a:solidFill>
              </a:rPr>
            </a:br>
            <a:r>
              <a:rPr lang="fr-FR" altLang="fr-FR" dirty="0">
                <a:solidFill>
                  <a:schemeClr val="bg1"/>
                </a:solidFill>
              </a:rPr>
              <a:t>Aquitaine-Limousin-Poitou-Charentes</a:t>
            </a:r>
          </a:p>
        </p:txBody>
      </p:sp>
    </p:spTree>
    <p:extLst>
      <p:ext uri="{BB962C8B-B14F-4D97-AF65-F5344CB8AC3E}">
        <p14:creationId xmlns:p14="http://schemas.microsoft.com/office/powerpoint/2010/main" val="2101210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graphicFrame>
        <p:nvGraphicFramePr>
          <p:cNvPr id="4" name="Object 1"/>
          <p:cNvGraphicFramePr>
            <a:graphicFrameLocks noChangeAspect="1"/>
          </p:cNvGraphicFramePr>
          <p:nvPr/>
        </p:nvGraphicFramePr>
        <p:xfrm>
          <a:off x="685800" y="1016001"/>
          <a:ext cx="5715000" cy="190500"/>
        </p:xfrm>
        <a:graphic>
          <a:graphicData uri="http://schemas.openxmlformats.org/presentationml/2006/ole">
            <mc:AlternateContent xmlns:mc="http://schemas.openxmlformats.org/markup-compatibility/2006">
              <mc:Choice xmlns:v="urn:schemas-microsoft-com:vml" Requires="v">
                <p:oleObj spid="_x0000_s8194" name="Photo Editor Photo" r:id="rId3" imgW="5714286" imgH="190426" progId="">
                  <p:embed/>
                </p:oleObj>
              </mc:Choice>
              <mc:Fallback>
                <p:oleObj name="Photo Editor Photo" r:id="rId3" imgW="5714286" imgH="190426" progId="">
                  <p:embed/>
                  <p:pic>
                    <p:nvPicPr>
                      <p:cNvPr id="4"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1"/>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3"/>
          <p:cNvSpPr>
            <a:spLocks noGrp="1" noChangeArrowheads="1"/>
          </p:cNvSpPr>
          <p:nvPr>
            <p:ph type="sldNum" sz="quarter" idx="10"/>
          </p:nvPr>
        </p:nvSpPr>
        <p:spPr/>
        <p:txBody>
          <a:bodyPr/>
          <a:lstStyle>
            <a:lvl1pPr fontAlgn="auto">
              <a:spcBef>
                <a:spcPts val="0"/>
              </a:spcBef>
              <a:spcAft>
                <a:spcPts val="0"/>
              </a:spcAft>
              <a:defRPr/>
            </a:lvl1pPr>
          </a:lstStyle>
          <a:p>
            <a:pPr>
              <a:defRPr/>
            </a:pPr>
            <a:fld id="{1E71172B-E5D1-407D-82E6-601798CA5CC0}" type="slidenum">
              <a:rPr lang="fr-FR"/>
              <a:pPr>
                <a:defRPr/>
              </a:pPr>
              <a:t>‹N°›</a:t>
            </a:fld>
            <a:endParaRPr lang="fr-FR" dirty="0"/>
          </a:p>
        </p:txBody>
      </p:sp>
    </p:spTree>
    <p:extLst>
      <p:ext uri="{BB962C8B-B14F-4D97-AF65-F5344CB8AC3E}">
        <p14:creationId xmlns:p14="http://schemas.microsoft.com/office/powerpoint/2010/main" val="353618047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7A7E83B-8DF9-4230-B46F-BC8AB14A63AC}" type="datetime1">
              <a:rPr lang="fr-FR" smtClean="0"/>
              <a:t>02/02/2020</a:t>
            </a:fld>
            <a:endParaRPr lang="fr-FR"/>
          </a:p>
        </p:txBody>
      </p:sp>
      <p:sp>
        <p:nvSpPr>
          <p:cNvPr id="5" name="Espace réservé du pied de page 4"/>
          <p:cNvSpPr>
            <a:spLocks noGrp="1"/>
          </p:cNvSpPr>
          <p:nvPr>
            <p:ph type="ftr" sz="quarter" idx="11"/>
          </p:nvPr>
        </p:nvSpPr>
        <p:spPr/>
        <p:txBody>
          <a:bodyPr/>
          <a:lstStyle/>
          <a:p>
            <a:r>
              <a:rPr lang="fr-FR"/>
              <a:t> DIRECCTE Nouvelle-Aquitaine – Réunion inter-UC – Mardi 28/11/2017 – Saintes </a:t>
            </a:r>
          </a:p>
        </p:txBody>
      </p:sp>
      <p:sp>
        <p:nvSpPr>
          <p:cNvPr id="6" name="Espace réservé du numéro de diapositive 5"/>
          <p:cNvSpPr>
            <a:spLocks noGrp="1"/>
          </p:cNvSpPr>
          <p:nvPr>
            <p:ph type="sldNum" sz="quarter" idx="12"/>
          </p:nvPr>
        </p:nvSpPr>
        <p:spPr/>
        <p:txBody>
          <a:bodyPr/>
          <a:lstStyle/>
          <a:p>
            <a:pPr>
              <a:defRPr/>
            </a:pPr>
            <a:fld id="{92CBF1B8-35C7-451A-90C6-510ABC7F8808}" type="slidenum">
              <a:rPr lang="fr-FR" smtClean="0"/>
              <a:pPr>
                <a:defRPr/>
              </a:pPr>
              <a:t>‹N°›</a:t>
            </a:fld>
            <a:endParaRPr lang="fr-FR" dirty="0"/>
          </a:p>
        </p:txBody>
      </p:sp>
      <p:sp>
        <p:nvSpPr>
          <p:cNvPr id="7" name="Rectangle 1026"/>
          <p:cNvSpPr>
            <a:spLocks noChangeArrowheads="1"/>
          </p:cNvSpPr>
          <p:nvPr userDrawn="1"/>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a:t>
            </a:r>
            <a:r>
              <a:rPr lang="fr-FR" altLang="fr-FR" sz="8000" b="1" dirty="0">
                <a:solidFill>
                  <a:srgbClr val="C9D30E"/>
                </a:solidFill>
              </a:rPr>
              <a:t>C</a:t>
            </a:r>
            <a:r>
              <a:rPr lang="fr-FR" altLang="fr-FR" sz="8000" b="1" dirty="0">
                <a:solidFill>
                  <a:schemeClr val="bg1"/>
                </a:solidFill>
              </a:rPr>
              <a:t>TE</a:t>
            </a:r>
            <a:br>
              <a:rPr lang="fr-FR" altLang="fr-FR" sz="8000" b="1" dirty="0">
                <a:solidFill>
                  <a:schemeClr val="bg1"/>
                </a:solidFill>
              </a:rPr>
            </a:br>
            <a:r>
              <a:rPr lang="fr-FR" altLang="fr-FR" dirty="0">
                <a:solidFill>
                  <a:schemeClr val="bg1"/>
                </a:solidFill>
              </a:rPr>
              <a:t>Aquitaine-Limousin-Poitou-Charentes</a:t>
            </a:r>
          </a:p>
        </p:txBody>
      </p:sp>
    </p:spTree>
    <p:extLst>
      <p:ext uri="{BB962C8B-B14F-4D97-AF65-F5344CB8AC3E}">
        <p14:creationId xmlns:p14="http://schemas.microsoft.com/office/powerpoint/2010/main" val="248889970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B1A7981-3F71-4230-A435-AAF743FC0060}" type="datetime1">
              <a:rPr lang="fr-FR" smtClean="0"/>
              <a:t>02/02/2020</a:t>
            </a:fld>
            <a:endParaRPr lang="fr-FR"/>
          </a:p>
        </p:txBody>
      </p:sp>
      <p:sp>
        <p:nvSpPr>
          <p:cNvPr id="6" name="Espace réservé du pied de page 5"/>
          <p:cNvSpPr>
            <a:spLocks noGrp="1"/>
          </p:cNvSpPr>
          <p:nvPr>
            <p:ph type="ftr" sz="quarter" idx="11"/>
          </p:nvPr>
        </p:nvSpPr>
        <p:spPr/>
        <p:txBody>
          <a:bodyPr/>
          <a:lstStyle/>
          <a:p>
            <a:r>
              <a:rPr lang="fr-FR"/>
              <a:t> DIRECCTE Nouvelle-Aquitaine – Réunion inter-UC – Mardi 28/11/2017 – Saintes </a:t>
            </a:r>
          </a:p>
        </p:txBody>
      </p:sp>
      <p:sp>
        <p:nvSpPr>
          <p:cNvPr id="7" name="Espace réservé du numéro de diapositive 6"/>
          <p:cNvSpPr>
            <a:spLocks noGrp="1"/>
          </p:cNvSpPr>
          <p:nvPr>
            <p:ph type="sldNum" sz="quarter" idx="12"/>
          </p:nvPr>
        </p:nvSpPr>
        <p:spPr/>
        <p:txBody>
          <a:bodyPr/>
          <a:lstStyle/>
          <a:p>
            <a:pPr>
              <a:defRPr/>
            </a:pPr>
            <a:fld id="{65A64F16-4045-4411-BC5E-6CBA84D04AB3}" type="slidenum">
              <a:rPr lang="fr-FR" smtClean="0"/>
              <a:pPr>
                <a:defRPr/>
              </a:pPr>
              <a:t>‹N°›</a:t>
            </a:fld>
            <a:endParaRPr lang="fr-FR" dirty="0"/>
          </a:p>
        </p:txBody>
      </p:sp>
    </p:spTree>
    <p:extLst>
      <p:ext uri="{BB962C8B-B14F-4D97-AF65-F5344CB8AC3E}">
        <p14:creationId xmlns:p14="http://schemas.microsoft.com/office/powerpoint/2010/main" val="393996828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A2B89D-A874-4E28-8EB8-CBD176C8BF09}" type="datetime1">
              <a:rPr lang="fr-FR" smtClean="0"/>
              <a:t>02/02/2020</a:t>
            </a:fld>
            <a:endParaRPr lang="fr-FR"/>
          </a:p>
        </p:txBody>
      </p:sp>
      <p:sp>
        <p:nvSpPr>
          <p:cNvPr id="8" name="Espace réservé du pied de page 7"/>
          <p:cNvSpPr>
            <a:spLocks noGrp="1"/>
          </p:cNvSpPr>
          <p:nvPr>
            <p:ph type="ftr" sz="quarter" idx="11"/>
          </p:nvPr>
        </p:nvSpPr>
        <p:spPr/>
        <p:txBody>
          <a:bodyPr/>
          <a:lstStyle/>
          <a:p>
            <a:r>
              <a:rPr lang="fr-FR"/>
              <a:t> DIRECCTE Nouvelle-Aquitaine – Réunion inter-UC – Mardi 28/11/2017 – Saintes </a:t>
            </a:r>
          </a:p>
        </p:txBody>
      </p:sp>
      <p:sp>
        <p:nvSpPr>
          <p:cNvPr id="9" name="Espace réservé du numéro de diapositive 8"/>
          <p:cNvSpPr>
            <a:spLocks noGrp="1"/>
          </p:cNvSpPr>
          <p:nvPr>
            <p:ph type="sldNum" sz="quarter" idx="12"/>
          </p:nvPr>
        </p:nvSpPr>
        <p:spPr/>
        <p:txBody>
          <a:bodyPr/>
          <a:lstStyle/>
          <a:p>
            <a:pPr>
              <a:defRPr/>
            </a:pPr>
            <a:fld id="{F0A0534C-D07D-4B6F-AC14-439E24514F30}" type="slidenum">
              <a:rPr lang="fr-FR" smtClean="0"/>
              <a:pPr>
                <a:defRPr/>
              </a:pPr>
              <a:t>‹N°›</a:t>
            </a:fld>
            <a:endParaRPr lang="fr-FR" dirty="0"/>
          </a:p>
        </p:txBody>
      </p:sp>
    </p:spTree>
    <p:extLst>
      <p:ext uri="{BB962C8B-B14F-4D97-AF65-F5344CB8AC3E}">
        <p14:creationId xmlns:p14="http://schemas.microsoft.com/office/powerpoint/2010/main" val="170820458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0EB0E2D-3D18-4A7C-841E-C0853BC7DBEB}" type="datetime1">
              <a:rPr lang="fr-FR" smtClean="0"/>
              <a:t>02/02/2020</a:t>
            </a:fld>
            <a:endParaRPr lang="fr-FR"/>
          </a:p>
        </p:txBody>
      </p:sp>
      <p:sp>
        <p:nvSpPr>
          <p:cNvPr id="4" name="Espace réservé du pied de page 3"/>
          <p:cNvSpPr>
            <a:spLocks noGrp="1"/>
          </p:cNvSpPr>
          <p:nvPr>
            <p:ph type="ftr" sz="quarter" idx="11"/>
          </p:nvPr>
        </p:nvSpPr>
        <p:spPr/>
        <p:txBody>
          <a:bodyPr/>
          <a:lstStyle/>
          <a:p>
            <a:r>
              <a:rPr lang="fr-FR"/>
              <a:t> DIRECCTE Nouvelle-Aquitaine – Réunion inter-UC – Mardi 28/11/2017 – Saintes </a:t>
            </a:r>
          </a:p>
        </p:txBody>
      </p:sp>
      <p:sp>
        <p:nvSpPr>
          <p:cNvPr id="5" name="Espace réservé du numéro de diapositive 4"/>
          <p:cNvSpPr>
            <a:spLocks noGrp="1"/>
          </p:cNvSpPr>
          <p:nvPr>
            <p:ph type="sldNum" sz="quarter" idx="12"/>
          </p:nvPr>
        </p:nvSpPr>
        <p:spPr/>
        <p:txBody>
          <a:bodyPr/>
          <a:lstStyle/>
          <a:p>
            <a:pPr>
              <a:defRPr/>
            </a:pPr>
            <a:fld id="{7E482B1D-33ED-4998-BF46-C7D66A08E4F2}" type="slidenum">
              <a:rPr lang="fr-FR" smtClean="0"/>
              <a:pPr>
                <a:defRPr/>
              </a:pPr>
              <a:t>‹N°›</a:t>
            </a:fld>
            <a:endParaRPr lang="fr-FR" dirty="0"/>
          </a:p>
        </p:txBody>
      </p:sp>
    </p:spTree>
    <p:extLst>
      <p:ext uri="{BB962C8B-B14F-4D97-AF65-F5344CB8AC3E}">
        <p14:creationId xmlns:p14="http://schemas.microsoft.com/office/powerpoint/2010/main" val="1772033596"/>
      </p:ext>
    </p:extLst>
  </p:cSld>
  <p:clrMapOvr>
    <a:masterClrMapping/>
  </p:clrMapOvr>
  <p:hf hdr="0" ftr="0" dt="0"/>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AE71E8E-0657-4F68-9242-FA0B399515B2}" type="datetime1">
              <a:rPr lang="fr-FR" smtClean="0"/>
              <a:t>02/02/2020</a:t>
            </a:fld>
            <a:endParaRPr lang="fr-FR"/>
          </a:p>
        </p:txBody>
      </p:sp>
      <p:sp>
        <p:nvSpPr>
          <p:cNvPr id="3" name="Espace réservé du pied de page 2"/>
          <p:cNvSpPr>
            <a:spLocks noGrp="1"/>
          </p:cNvSpPr>
          <p:nvPr>
            <p:ph type="ftr" sz="quarter" idx="11"/>
          </p:nvPr>
        </p:nvSpPr>
        <p:spPr/>
        <p:txBody>
          <a:bodyPr/>
          <a:lstStyle/>
          <a:p>
            <a:r>
              <a:rPr lang="fr-FR"/>
              <a:t> DIRECCTE Nouvelle-Aquitaine – Réunion inter-UC – Mardi 28/11/2017 – Saintes </a:t>
            </a:r>
          </a:p>
        </p:txBody>
      </p:sp>
      <p:sp>
        <p:nvSpPr>
          <p:cNvPr id="4" name="Espace réservé du numéro de diapositive 3"/>
          <p:cNvSpPr>
            <a:spLocks noGrp="1"/>
          </p:cNvSpPr>
          <p:nvPr>
            <p:ph type="sldNum" sz="quarter" idx="12"/>
          </p:nvPr>
        </p:nvSpPr>
        <p:spPr/>
        <p:txBody>
          <a:bodyPr/>
          <a:lstStyle/>
          <a:p>
            <a:pPr>
              <a:defRPr/>
            </a:pPr>
            <a:fld id="{7E482B1D-33ED-4998-BF46-C7D66A08E4F2}" type="slidenum">
              <a:rPr lang="fr-FR" smtClean="0"/>
              <a:pPr>
                <a:defRPr/>
              </a:pPr>
              <a:t>‹N°›</a:t>
            </a:fld>
            <a:endParaRPr lang="fr-FR" dirty="0"/>
          </a:p>
        </p:txBody>
      </p:sp>
    </p:spTree>
    <p:extLst>
      <p:ext uri="{BB962C8B-B14F-4D97-AF65-F5344CB8AC3E}">
        <p14:creationId xmlns:p14="http://schemas.microsoft.com/office/powerpoint/2010/main" val="2378176086"/>
      </p:ext>
    </p:extLst>
  </p:cSld>
  <p:clrMapOvr>
    <a:masterClrMapping/>
  </p:clrMapOvr>
  <p:hf hdr="0" ftr="0" dt="0"/>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4" y="273051"/>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4"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45B1D1F-5D07-4C4A-AB03-22D079B74F7A}" type="datetime1">
              <a:rPr lang="fr-FR" smtClean="0"/>
              <a:t>02/02/2020</a:t>
            </a:fld>
            <a:endParaRPr lang="fr-FR"/>
          </a:p>
        </p:txBody>
      </p:sp>
      <p:sp>
        <p:nvSpPr>
          <p:cNvPr id="6" name="Espace réservé du pied de page 5"/>
          <p:cNvSpPr>
            <a:spLocks noGrp="1"/>
          </p:cNvSpPr>
          <p:nvPr>
            <p:ph type="ftr" sz="quarter" idx="11"/>
          </p:nvPr>
        </p:nvSpPr>
        <p:spPr/>
        <p:txBody>
          <a:bodyPr/>
          <a:lstStyle/>
          <a:p>
            <a:r>
              <a:rPr lang="fr-FR"/>
              <a:t> DIRECCTE Nouvelle-Aquitaine – Réunion inter-UC – Mardi 28/11/2017 – Saintes </a:t>
            </a:r>
          </a:p>
        </p:txBody>
      </p:sp>
      <p:sp>
        <p:nvSpPr>
          <p:cNvPr id="7" name="Espace réservé du numéro de diapositive 6"/>
          <p:cNvSpPr>
            <a:spLocks noGrp="1"/>
          </p:cNvSpPr>
          <p:nvPr>
            <p:ph type="sldNum" sz="quarter" idx="12"/>
          </p:nvPr>
        </p:nvSpPr>
        <p:spPr/>
        <p:txBody>
          <a:bodyPr/>
          <a:lstStyle/>
          <a:p>
            <a:pPr>
              <a:defRPr/>
            </a:pPr>
            <a:fld id="{926F0FD7-B840-4720-A0E2-675A274E9337}" type="slidenum">
              <a:rPr lang="fr-FR" smtClean="0"/>
              <a:pPr>
                <a:defRPr/>
              </a:pPr>
              <a:t>‹N°›</a:t>
            </a:fld>
            <a:endParaRPr lang="fr-FR" dirty="0"/>
          </a:p>
        </p:txBody>
      </p:sp>
    </p:spTree>
    <p:extLst>
      <p:ext uri="{BB962C8B-B14F-4D97-AF65-F5344CB8AC3E}">
        <p14:creationId xmlns:p14="http://schemas.microsoft.com/office/powerpoint/2010/main" val="175223358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6"/>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DB9ED247-FEAC-4E9F-B31F-C62EE50553B5}" type="datetime1">
              <a:rPr lang="fr-FR" smtClean="0"/>
              <a:t>02/02/2020</a:t>
            </a:fld>
            <a:endParaRPr lang="fr-FR"/>
          </a:p>
        </p:txBody>
      </p:sp>
      <p:sp>
        <p:nvSpPr>
          <p:cNvPr id="6" name="Espace réservé du pied de page 5"/>
          <p:cNvSpPr>
            <a:spLocks noGrp="1"/>
          </p:cNvSpPr>
          <p:nvPr>
            <p:ph type="ftr" sz="quarter" idx="11"/>
          </p:nvPr>
        </p:nvSpPr>
        <p:spPr/>
        <p:txBody>
          <a:bodyPr/>
          <a:lstStyle/>
          <a:p>
            <a:r>
              <a:rPr lang="fr-FR"/>
              <a:t> DIRECCTE Nouvelle-Aquitaine – Réunion inter-UC – Mardi 28/11/2017 – Saintes </a:t>
            </a:r>
          </a:p>
        </p:txBody>
      </p:sp>
      <p:sp>
        <p:nvSpPr>
          <p:cNvPr id="7" name="Espace réservé du numéro de diapositive 6"/>
          <p:cNvSpPr>
            <a:spLocks noGrp="1"/>
          </p:cNvSpPr>
          <p:nvPr>
            <p:ph type="sldNum" sz="quarter" idx="12"/>
          </p:nvPr>
        </p:nvSpPr>
        <p:spPr/>
        <p:txBody>
          <a:bodyPr/>
          <a:lstStyle/>
          <a:p>
            <a:pPr>
              <a:defRPr/>
            </a:pPr>
            <a:fld id="{03A984C4-7461-468A-B858-45BB49B9E5AA}" type="slidenum">
              <a:rPr lang="fr-FR" smtClean="0"/>
              <a:pPr>
                <a:defRPr/>
              </a:pPr>
              <a:t>‹N°›</a:t>
            </a:fld>
            <a:endParaRPr lang="fr-FR" dirty="0"/>
          </a:p>
        </p:txBody>
      </p:sp>
    </p:spTree>
    <p:extLst>
      <p:ext uri="{BB962C8B-B14F-4D97-AF65-F5344CB8AC3E}">
        <p14:creationId xmlns:p14="http://schemas.microsoft.com/office/powerpoint/2010/main" val="75316993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6C59ABA-2E81-4B73-A5B8-2DCF73DB58C3}" type="datetime1">
              <a:rPr lang="fr-FR" smtClean="0"/>
              <a:t>02/02/2020</a:t>
            </a:fld>
            <a:endParaRPr lang="fr-FR"/>
          </a:p>
        </p:txBody>
      </p:sp>
      <p:sp>
        <p:nvSpPr>
          <p:cNvPr id="5" name="Espace réservé du pied de page 4"/>
          <p:cNvSpPr>
            <a:spLocks noGrp="1"/>
          </p:cNvSpPr>
          <p:nvPr>
            <p:ph type="ftr" sz="quarter" idx="11"/>
          </p:nvPr>
        </p:nvSpPr>
        <p:spPr/>
        <p:txBody>
          <a:bodyPr/>
          <a:lstStyle/>
          <a:p>
            <a:r>
              <a:rPr lang="fr-FR"/>
              <a:t> DIRECCTE Nouvelle-Aquitaine – Réunion inter-UC – Mardi 28/11/2017 – Saintes </a:t>
            </a:r>
          </a:p>
        </p:txBody>
      </p:sp>
      <p:sp>
        <p:nvSpPr>
          <p:cNvPr id="6" name="Espace réservé du numéro de diapositive 5"/>
          <p:cNvSpPr>
            <a:spLocks noGrp="1"/>
          </p:cNvSpPr>
          <p:nvPr>
            <p:ph type="sldNum" sz="quarter" idx="12"/>
          </p:nvPr>
        </p:nvSpPr>
        <p:spPr/>
        <p:txBody>
          <a:bodyPr/>
          <a:lstStyle/>
          <a:p>
            <a:pPr>
              <a:defRPr/>
            </a:pPr>
            <a:fld id="{1E71172B-E5D1-407D-82E6-601798CA5CC0}" type="slidenum">
              <a:rPr lang="fr-FR" smtClean="0"/>
              <a:pPr>
                <a:defRPr/>
              </a:pPr>
              <a:t>‹N°›</a:t>
            </a:fld>
            <a:endParaRPr lang="fr-FR" dirty="0"/>
          </a:p>
        </p:txBody>
      </p:sp>
    </p:spTree>
    <p:extLst>
      <p:ext uri="{BB962C8B-B14F-4D97-AF65-F5344CB8AC3E}">
        <p14:creationId xmlns:p14="http://schemas.microsoft.com/office/powerpoint/2010/main" val="241448811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BC7C1C9-92C4-4946-8443-F37E00AB8976}" type="datetime1">
              <a:rPr lang="fr-FR" smtClean="0"/>
              <a:t>02/02/2020</a:t>
            </a:fld>
            <a:endParaRPr lang="fr-FR"/>
          </a:p>
        </p:txBody>
      </p:sp>
      <p:sp>
        <p:nvSpPr>
          <p:cNvPr id="5" name="Espace réservé du pied de page 4"/>
          <p:cNvSpPr>
            <a:spLocks noGrp="1"/>
          </p:cNvSpPr>
          <p:nvPr>
            <p:ph type="ftr" sz="quarter" idx="11"/>
          </p:nvPr>
        </p:nvSpPr>
        <p:spPr/>
        <p:txBody>
          <a:bodyPr/>
          <a:lstStyle/>
          <a:p>
            <a:r>
              <a:rPr lang="fr-FR"/>
              <a:t> DIRECCTE Nouvelle-Aquitaine – Réunion inter-UC – Mardi 28/11/2017 – Saintes </a:t>
            </a:r>
          </a:p>
        </p:txBody>
      </p:sp>
      <p:sp>
        <p:nvSpPr>
          <p:cNvPr id="6" name="Espace réservé du numéro de diapositive 5"/>
          <p:cNvSpPr>
            <a:spLocks noGrp="1"/>
          </p:cNvSpPr>
          <p:nvPr>
            <p:ph type="sldNum" sz="quarter" idx="12"/>
          </p:nvPr>
        </p:nvSpPr>
        <p:spPr/>
        <p:txBody>
          <a:bodyPr/>
          <a:lstStyle/>
          <a:p>
            <a:pPr>
              <a:defRPr/>
            </a:pPr>
            <a:fld id="{1BD9B60F-9DD0-470F-8D26-1441A4B3795A}" type="slidenum">
              <a:rPr lang="fr-FR" smtClean="0"/>
              <a:pPr>
                <a:defRPr/>
              </a:pPr>
              <a:t>‹N°›</a:t>
            </a:fld>
            <a:endParaRPr lang="fr-FR" dirty="0"/>
          </a:p>
        </p:txBody>
      </p:sp>
    </p:spTree>
    <p:extLst>
      <p:ext uri="{BB962C8B-B14F-4D97-AF65-F5344CB8AC3E}">
        <p14:creationId xmlns:p14="http://schemas.microsoft.com/office/powerpoint/2010/main" val="264294629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userDrawn="1">
  <p:cSld name="1_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E23F3A9-FAF7-4E6A-BF19-207EE1B73B3F}" type="slidenum">
              <a:rPr lang="fr-FR"/>
              <a:pPr>
                <a:defRPr/>
              </a:pPr>
              <a:t>‹N°›</a:t>
            </a:fld>
            <a:endParaRPr lang="fr-FR" dirty="0"/>
          </a:p>
        </p:txBody>
      </p:sp>
    </p:spTree>
    <p:extLst>
      <p:ext uri="{BB962C8B-B14F-4D97-AF65-F5344CB8AC3E}">
        <p14:creationId xmlns:p14="http://schemas.microsoft.com/office/powerpoint/2010/main" val="173869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vmlDrawing" Target="../drawings/vmlDrawing1.v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24.xml"/><Relationship Id="rId3" Type="http://schemas.openxmlformats.org/officeDocument/2006/relationships/slideLayout" Target="../slideLayouts/slideLayout119.xml"/><Relationship Id="rId7" Type="http://schemas.openxmlformats.org/officeDocument/2006/relationships/slideLayout" Target="../slideLayouts/slideLayout123.xml"/><Relationship Id="rId12" Type="http://schemas.openxmlformats.org/officeDocument/2006/relationships/theme" Target="../theme/theme10.xml"/><Relationship Id="rId2" Type="http://schemas.openxmlformats.org/officeDocument/2006/relationships/slideLayout" Target="../slideLayouts/slideLayout118.xml"/><Relationship Id="rId1" Type="http://schemas.openxmlformats.org/officeDocument/2006/relationships/slideLayout" Target="../slideLayouts/slideLayout117.xml"/><Relationship Id="rId6" Type="http://schemas.openxmlformats.org/officeDocument/2006/relationships/slideLayout" Target="../slideLayouts/slideLayout122.xml"/><Relationship Id="rId11" Type="http://schemas.openxmlformats.org/officeDocument/2006/relationships/slideLayout" Target="../slideLayouts/slideLayout127.xml"/><Relationship Id="rId5" Type="http://schemas.openxmlformats.org/officeDocument/2006/relationships/slideLayout" Target="../slideLayouts/slideLayout121.xml"/><Relationship Id="rId10" Type="http://schemas.openxmlformats.org/officeDocument/2006/relationships/slideLayout" Target="../slideLayouts/slideLayout126.xml"/><Relationship Id="rId4" Type="http://schemas.openxmlformats.org/officeDocument/2006/relationships/slideLayout" Target="../slideLayouts/slideLayout120.xml"/><Relationship Id="rId9" Type="http://schemas.openxmlformats.org/officeDocument/2006/relationships/slideLayout" Target="../slideLayouts/slideLayout125.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35.xml"/><Relationship Id="rId3" Type="http://schemas.openxmlformats.org/officeDocument/2006/relationships/slideLayout" Target="../slideLayouts/slideLayout130.xml"/><Relationship Id="rId7" Type="http://schemas.openxmlformats.org/officeDocument/2006/relationships/slideLayout" Target="../slideLayouts/slideLayout134.xml"/><Relationship Id="rId12" Type="http://schemas.openxmlformats.org/officeDocument/2006/relationships/theme" Target="../theme/theme11.xml"/><Relationship Id="rId2" Type="http://schemas.openxmlformats.org/officeDocument/2006/relationships/slideLayout" Target="../slideLayouts/slideLayout129.xml"/><Relationship Id="rId1" Type="http://schemas.openxmlformats.org/officeDocument/2006/relationships/slideLayout" Target="../slideLayouts/slideLayout128.xml"/><Relationship Id="rId6" Type="http://schemas.openxmlformats.org/officeDocument/2006/relationships/slideLayout" Target="../slideLayouts/slideLayout133.xml"/><Relationship Id="rId11" Type="http://schemas.openxmlformats.org/officeDocument/2006/relationships/slideLayout" Target="../slideLayouts/slideLayout138.xml"/><Relationship Id="rId5" Type="http://schemas.openxmlformats.org/officeDocument/2006/relationships/slideLayout" Target="../slideLayouts/slideLayout132.xml"/><Relationship Id="rId10" Type="http://schemas.openxmlformats.org/officeDocument/2006/relationships/slideLayout" Target="../slideLayouts/slideLayout137.xml"/><Relationship Id="rId4" Type="http://schemas.openxmlformats.org/officeDocument/2006/relationships/slideLayout" Target="../slideLayouts/slideLayout131.xml"/><Relationship Id="rId9" Type="http://schemas.openxmlformats.org/officeDocument/2006/relationships/slideLayout" Target="../slideLayouts/slideLayout136.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6.xml"/><Relationship Id="rId3" Type="http://schemas.openxmlformats.org/officeDocument/2006/relationships/slideLayout" Target="../slideLayouts/slideLayout141.xml"/><Relationship Id="rId7" Type="http://schemas.openxmlformats.org/officeDocument/2006/relationships/slideLayout" Target="../slideLayouts/slideLayout145.xml"/><Relationship Id="rId12" Type="http://schemas.openxmlformats.org/officeDocument/2006/relationships/theme" Target="../theme/theme12.xml"/><Relationship Id="rId2" Type="http://schemas.openxmlformats.org/officeDocument/2006/relationships/slideLayout" Target="../slideLayouts/slideLayout140.xml"/><Relationship Id="rId1" Type="http://schemas.openxmlformats.org/officeDocument/2006/relationships/slideLayout" Target="../slideLayouts/slideLayout139.xml"/><Relationship Id="rId6" Type="http://schemas.openxmlformats.org/officeDocument/2006/relationships/slideLayout" Target="../slideLayouts/slideLayout144.xml"/><Relationship Id="rId11" Type="http://schemas.openxmlformats.org/officeDocument/2006/relationships/slideLayout" Target="../slideLayouts/slideLayout149.xml"/><Relationship Id="rId5" Type="http://schemas.openxmlformats.org/officeDocument/2006/relationships/slideLayout" Target="../slideLayouts/slideLayout143.xml"/><Relationship Id="rId10" Type="http://schemas.openxmlformats.org/officeDocument/2006/relationships/slideLayout" Target="../slideLayouts/slideLayout148.xml"/><Relationship Id="rId4" Type="http://schemas.openxmlformats.org/officeDocument/2006/relationships/slideLayout" Target="../slideLayouts/slideLayout142.xml"/><Relationship Id="rId9" Type="http://schemas.openxmlformats.org/officeDocument/2006/relationships/slideLayout" Target="../slideLayouts/slideLayout14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2.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image" Target="../media/image2.png"/><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theme" Target="../theme/theme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4.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theme" Target="../theme/theme8.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slideLayout" Target="../slideLayouts/slideLayout100.xml"/><Relationship Id="rId18" Type="http://schemas.openxmlformats.org/officeDocument/2006/relationships/slideLayout" Target="../slideLayouts/slideLayout105.xml"/><Relationship Id="rId26" Type="http://schemas.openxmlformats.org/officeDocument/2006/relationships/slideLayout" Target="../slideLayouts/slideLayout113.xml"/><Relationship Id="rId3" Type="http://schemas.openxmlformats.org/officeDocument/2006/relationships/slideLayout" Target="../slideLayouts/slideLayout90.xml"/><Relationship Id="rId21" Type="http://schemas.openxmlformats.org/officeDocument/2006/relationships/slideLayout" Target="../slideLayouts/slideLayout108.xml"/><Relationship Id="rId7" Type="http://schemas.openxmlformats.org/officeDocument/2006/relationships/slideLayout" Target="../slideLayouts/slideLayout94.xml"/><Relationship Id="rId12" Type="http://schemas.openxmlformats.org/officeDocument/2006/relationships/slideLayout" Target="../slideLayouts/slideLayout99.xml"/><Relationship Id="rId17" Type="http://schemas.openxmlformats.org/officeDocument/2006/relationships/slideLayout" Target="../slideLayouts/slideLayout104.xml"/><Relationship Id="rId25" Type="http://schemas.openxmlformats.org/officeDocument/2006/relationships/slideLayout" Target="../slideLayouts/slideLayout112.xml"/><Relationship Id="rId2" Type="http://schemas.openxmlformats.org/officeDocument/2006/relationships/slideLayout" Target="../slideLayouts/slideLayout89.xml"/><Relationship Id="rId16" Type="http://schemas.openxmlformats.org/officeDocument/2006/relationships/slideLayout" Target="../slideLayouts/slideLayout103.xml"/><Relationship Id="rId20" Type="http://schemas.openxmlformats.org/officeDocument/2006/relationships/slideLayout" Target="../slideLayouts/slideLayout107.xml"/><Relationship Id="rId29" Type="http://schemas.openxmlformats.org/officeDocument/2006/relationships/slideLayout" Target="../slideLayouts/slideLayout116.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24" Type="http://schemas.openxmlformats.org/officeDocument/2006/relationships/slideLayout" Target="../slideLayouts/slideLayout111.xml"/><Relationship Id="rId5" Type="http://schemas.openxmlformats.org/officeDocument/2006/relationships/slideLayout" Target="../slideLayouts/slideLayout92.xml"/><Relationship Id="rId15" Type="http://schemas.openxmlformats.org/officeDocument/2006/relationships/slideLayout" Target="../slideLayouts/slideLayout102.xml"/><Relationship Id="rId23" Type="http://schemas.openxmlformats.org/officeDocument/2006/relationships/slideLayout" Target="../slideLayouts/slideLayout110.xml"/><Relationship Id="rId28" Type="http://schemas.openxmlformats.org/officeDocument/2006/relationships/slideLayout" Target="../slideLayouts/slideLayout115.xml"/><Relationship Id="rId10" Type="http://schemas.openxmlformats.org/officeDocument/2006/relationships/slideLayout" Target="../slideLayouts/slideLayout97.xml"/><Relationship Id="rId19" Type="http://schemas.openxmlformats.org/officeDocument/2006/relationships/slideLayout" Target="../slideLayouts/slideLayout106.xml"/><Relationship Id="rId4" Type="http://schemas.openxmlformats.org/officeDocument/2006/relationships/slideLayout" Target="../slideLayouts/slideLayout91.xml"/><Relationship Id="rId9" Type="http://schemas.openxmlformats.org/officeDocument/2006/relationships/slideLayout" Target="../slideLayouts/slideLayout96.xml"/><Relationship Id="rId14" Type="http://schemas.openxmlformats.org/officeDocument/2006/relationships/slideLayout" Target="../slideLayouts/slideLayout101.xml"/><Relationship Id="rId22" Type="http://schemas.openxmlformats.org/officeDocument/2006/relationships/slideLayout" Target="../slideLayouts/slideLayout109.xml"/><Relationship Id="rId27" Type="http://schemas.openxmlformats.org/officeDocument/2006/relationships/slideLayout" Target="../slideLayouts/slideLayout114.xml"/><Relationship Id="rId30"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1"/>
            <a:ext cx="762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 du masque</a:t>
            </a:r>
          </a:p>
        </p:txBody>
      </p:sp>
      <p:sp>
        <p:nvSpPr>
          <p:cNvPr id="1027" name="Rectangle 3"/>
          <p:cNvSpPr>
            <a:spLocks noGrp="1" noChangeArrowheads="1"/>
          </p:cNvSpPr>
          <p:nvPr>
            <p:ph type="body" idx="1"/>
          </p:nvPr>
        </p:nvSpPr>
        <p:spPr bwMode="auto">
          <a:xfrm>
            <a:off x="685800" y="1625601"/>
            <a:ext cx="762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 xxxxxxxxxxxxxxxxxxxxxxxxxxxxxxxxxxxxxxxxx</a:t>
            </a:r>
          </a:p>
          <a:p>
            <a:pPr lvl="1"/>
            <a:r>
              <a:rPr lang="fr-FR" altLang="fr-FR"/>
              <a:t>Deuxième niveau</a:t>
            </a:r>
          </a:p>
          <a:p>
            <a:pPr lvl="2"/>
            <a:r>
              <a:rPr lang="fr-FR" altLang="fr-FR"/>
              <a:t>Troisième niveau</a:t>
            </a:r>
          </a:p>
          <a:p>
            <a:pPr lvl="3"/>
            <a:endParaRPr lang="fr-FR" altLang="fr-FR"/>
          </a:p>
          <a:p>
            <a:pPr lvl="3"/>
            <a:endParaRPr lang="fr-FR" altLang="fr-FR"/>
          </a:p>
          <a:p>
            <a:pPr lvl="2"/>
            <a:endParaRPr lang="fr-FR" altLang="fr-FR"/>
          </a:p>
        </p:txBody>
      </p:sp>
      <p:sp>
        <p:nvSpPr>
          <p:cNvPr id="11" name="Espace réservé du numéro de diapositive 10"/>
          <p:cNvSpPr>
            <a:spLocks noGrp="1" noChangeArrowheads="1"/>
          </p:cNvSpPr>
          <p:nvPr>
            <p:ph type="sldNum" sz="quarter" idx="4"/>
          </p:nvPr>
        </p:nvSpPr>
        <p:spPr bwMode="auto">
          <a:xfrm>
            <a:off x="-1371600" y="6400801"/>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solidFill>
                  <a:srgbClr val="A2106A"/>
                </a:solidFill>
                <a:latin typeface="+mn-lt"/>
                <a:cs typeface="+mn-cs"/>
              </a:defRPr>
            </a:lvl1pPr>
          </a:lstStyle>
          <a:p>
            <a:pPr>
              <a:defRPr/>
            </a:pPr>
            <a:fld id="{7E482B1D-33ED-4998-BF46-C7D66A08E4F2}" type="slidenum">
              <a:rPr lang="fr-FR"/>
              <a:pPr>
                <a:defRPr/>
              </a:pPr>
              <a:t>‹N°›</a:t>
            </a:fld>
            <a:endParaRPr lang="fr-FR" dirty="0"/>
          </a:p>
        </p:txBody>
      </p:sp>
      <p:graphicFrame>
        <p:nvGraphicFramePr>
          <p:cNvPr id="1029" name="Object 13"/>
          <p:cNvGraphicFramePr>
            <a:graphicFrameLocks noChangeAspect="1"/>
          </p:cNvGraphicFramePr>
          <p:nvPr/>
        </p:nvGraphicFramePr>
        <p:xfrm>
          <a:off x="685800" y="1016001"/>
          <a:ext cx="5715000" cy="190500"/>
        </p:xfrm>
        <a:graphic>
          <a:graphicData uri="http://schemas.openxmlformats.org/presentationml/2006/ole">
            <mc:AlternateContent xmlns:mc="http://schemas.openxmlformats.org/markup-compatibility/2006">
              <mc:Choice xmlns:v="urn:schemas-microsoft-com:vml" Requires="v">
                <p:oleObj spid="_x0000_s1026" name="Photo Editor Photo" r:id="rId13" imgW="5714286" imgH="190426" progId="">
                  <p:embed/>
                </p:oleObj>
              </mc:Choice>
              <mc:Fallback>
                <p:oleObj name="Photo Editor Photo" r:id="rId13" imgW="5714286" imgH="190426" progId="">
                  <p:embed/>
                  <p:pic>
                    <p:nvPicPr>
                      <p:cNvPr id="1029"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5800" y="1016001"/>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8"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15"/>
              </a:buBlip>
              <a:defRPr>
                <a:solidFill>
                  <a:srgbClr val="58585A"/>
                </a:solidFill>
                <a:latin typeface="Arial" charset="0"/>
              </a:defRPr>
            </a:lvl1pPr>
            <a:lvl2pPr marL="742950" indent="-285750" eaLnBrk="0" hangingPunct="0">
              <a:spcBef>
                <a:spcPct val="20000"/>
              </a:spcBef>
              <a:buClr>
                <a:srgbClr val="B0BC00"/>
              </a:buClr>
              <a:buSzPct val="50000"/>
              <a:buBlip>
                <a:blip r:embed="rId15"/>
              </a:buBlip>
              <a:defRPr sz="1600">
                <a:solidFill>
                  <a:srgbClr val="58585A"/>
                </a:solidFill>
                <a:latin typeface="Arial" charset="0"/>
              </a:defRPr>
            </a:lvl2pPr>
            <a:lvl3pPr marL="1143000" indent="-228600" eaLnBrk="0" hangingPunct="0">
              <a:spcBef>
                <a:spcPct val="20000"/>
              </a:spcBef>
              <a:buClr>
                <a:srgbClr val="B0BC00"/>
              </a:buClr>
              <a:buSzPct val="50000"/>
              <a:buBlip>
                <a:blip r:embed="rId15"/>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a:t>
            </a:r>
            <a:r>
              <a:rPr lang="fr-FR" altLang="fr-FR" sz="8000" b="1" dirty="0">
                <a:solidFill>
                  <a:srgbClr val="C9D30E"/>
                </a:solidFill>
              </a:rPr>
              <a:t>C</a:t>
            </a:r>
            <a:r>
              <a:rPr lang="fr-FR" altLang="fr-FR" sz="8000" b="1" dirty="0">
                <a:solidFill>
                  <a:schemeClr val="bg1"/>
                </a:solidFill>
              </a:rPr>
              <a:t>TE</a:t>
            </a:r>
            <a:br>
              <a:rPr lang="fr-FR" altLang="fr-FR" sz="8000" b="1" dirty="0">
                <a:solidFill>
                  <a:schemeClr val="bg1"/>
                </a:solidFill>
              </a:rPr>
            </a:br>
            <a:r>
              <a:rPr lang="fr-FR" altLang="fr-FR" dirty="0">
                <a:solidFill>
                  <a:schemeClr val="bg1"/>
                </a:solidFill>
              </a:rPr>
              <a:t>Aquitaine-Limousin-Poitou-Charentes</a:t>
            </a:r>
          </a:p>
        </p:txBody>
      </p:sp>
    </p:spTree>
  </p:cSld>
  <p:clrMap bg1="lt1" tx1="dk1" bg2="lt2" tx2="dk2" accent1="accent1" accent2="accent2" accent3="accent3" accent4="accent4" accent5="accent5" accent6="accent6" hlink="hlink" folHlink="folHlink"/>
  <p:sldLayoutIdLst>
    <p:sldLayoutId id="2147484605" r:id="rId1"/>
    <p:sldLayoutId id="2147484606" r:id="rId2"/>
    <p:sldLayoutId id="2147484607" r:id="rId3"/>
    <p:sldLayoutId id="2147484608" r:id="rId4"/>
    <p:sldLayoutId id="2147484609" r:id="rId5"/>
    <p:sldLayoutId id="2147484610" r:id="rId6"/>
    <p:sldLayoutId id="2147484611" r:id="rId7"/>
    <p:sldLayoutId id="2147484612" r:id="rId8"/>
    <p:sldLayoutId id="2147484613" r:id="rId9"/>
    <p:sldLayoutId id="2147484614" r:id="rId10"/>
  </p:sldLayoutIdLst>
  <p:hf hdr="0" ftr="0" dt="0"/>
  <p:txStyles>
    <p:titleStyle>
      <a:lvl1pPr algn="l" rtl="0" eaLnBrk="1" fontAlgn="base" hangingPunct="1">
        <a:spcBef>
          <a:spcPct val="20000"/>
        </a:spcBef>
        <a:spcAft>
          <a:spcPct val="0"/>
        </a:spcAft>
        <a:defRPr sz="2400" b="1" i="0" u="none">
          <a:solidFill>
            <a:srgbClr val="A2106A"/>
          </a:solidFill>
          <a:latin typeface="+mj-lt"/>
          <a:ea typeface="+mj-ea"/>
          <a:cs typeface="+mj-cs"/>
        </a:defRPr>
      </a:lvl1pPr>
      <a:lvl2pPr algn="l" rtl="0" eaLnBrk="1" fontAlgn="base" hangingPunct="1">
        <a:spcBef>
          <a:spcPct val="20000"/>
        </a:spcBef>
        <a:spcAft>
          <a:spcPct val="0"/>
        </a:spcAft>
        <a:defRPr sz="2400" b="1">
          <a:solidFill>
            <a:srgbClr val="A2106A"/>
          </a:solidFill>
          <a:latin typeface="Arial" charset="0"/>
        </a:defRPr>
      </a:lvl2pPr>
      <a:lvl3pPr algn="l" rtl="0" eaLnBrk="1" fontAlgn="base" hangingPunct="1">
        <a:spcBef>
          <a:spcPct val="20000"/>
        </a:spcBef>
        <a:spcAft>
          <a:spcPct val="0"/>
        </a:spcAft>
        <a:defRPr sz="2400" b="1">
          <a:solidFill>
            <a:srgbClr val="A2106A"/>
          </a:solidFill>
          <a:latin typeface="Arial" charset="0"/>
        </a:defRPr>
      </a:lvl3pPr>
      <a:lvl4pPr algn="l" rtl="0" eaLnBrk="1" fontAlgn="base" hangingPunct="1">
        <a:spcBef>
          <a:spcPct val="20000"/>
        </a:spcBef>
        <a:spcAft>
          <a:spcPct val="0"/>
        </a:spcAft>
        <a:defRPr sz="2400" b="1">
          <a:solidFill>
            <a:srgbClr val="A2106A"/>
          </a:solidFill>
          <a:latin typeface="Arial" charset="0"/>
        </a:defRPr>
      </a:lvl4pPr>
      <a:lvl5pPr algn="l" rtl="0" eaLnBrk="1" fontAlgn="base" hangingPunct="1">
        <a:spcBef>
          <a:spcPct val="20000"/>
        </a:spcBef>
        <a:spcAft>
          <a:spcPct val="0"/>
        </a:spcAft>
        <a:defRPr sz="2400" b="1">
          <a:solidFill>
            <a:srgbClr val="A2106A"/>
          </a:solidFill>
          <a:latin typeface="Arial" charset="0"/>
        </a:defRPr>
      </a:lvl5pPr>
      <a:lvl6pPr marL="457200" algn="l" rtl="0" eaLnBrk="1" fontAlgn="base" hangingPunct="1">
        <a:spcBef>
          <a:spcPct val="20000"/>
        </a:spcBef>
        <a:spcAft>
          <a:spcPct val="0"/>
        </a:spcAft>
        <a:defRPr sz="2400" b="1">
          <a:solidFill>
            <a:srgbClr val="A2106A"/>
          </a:solidFill>
          <a:latin typeface="Arial" charset="0"/>
        </a:defRPr>
      </a:lvl6pPr>
      <a:lvl7pPr marL="914400" algn="l" rtl="0" eaLnBrk="1" fontAlgn="base" hangingPunct="1">
        <a:spcBef>
          <a:spcPct val="20000"/>
        </a:spcBef>
        <a:spcAft>
          <a:spcPct val="0"/>
        </a:spcAft>
        <a:defRPr sz="2400" b="1">
          <a:solidFill>
            <a:srgbClr val="A2106A"/>
          </a:solidFill>
          <a:latin typeface="Arial" charset="0"/>
        </a:defRPr>
      </a:lvl7pPr>
      <a:lvl8pPr marL="1371600" algn="l" rtl="0" eaLnBrk="1" fontAlgn="base" hangingPunct="1">
        <a:spcBef>
          <a:spcPct val="20000"/>
        </a:spcBef>
        <a:spcAft>
          <a:spcPct val="0"/>
        </a:spcAft>
        <a:defRPr sz="2400" b="1">
          <a:solidFill>
            <a:srgbClr val="A2106A"/>
          </a:solidFill>
          <a:latin typeface="Arial" charset="0"/>
        </a:defRPr>
      </a:lvl8pPr>
      <a:lvl9pPr marL="1828800" algn="l" rtl="0" eaLnBrk="1" fontAlgn="base" hangingPunct="1">
        <a:spcBef>
          <a:spcPct val="20000"/>
        </a:spcBef>
        <a:spcAft>
          <a:spcPct val="0"/>
        </a:spcAft>
        <a:defRPr sz="2400" b="1">
          <a:solidFill>
            <a:srgbClr val="A2106A"/>
          </a:solidFill>
          <a:latin typeface="Arial" charset="0"/>
        </a:defRPr>
      </a:lvl9pPr>
    </p:titleStyle>
    <p:bodyStyle>
      <a:lvl1pPr marL="342900" indent="-342900" algn="l" rtl="0" eaLnBrk="1" fontAlgn="base" hangingPunct="1">
        <a:spcBef>
          <a:spcPct val="20000"/>
        </a:spcBef>
        <a:spcAft>
          <a:spcPct val="0"/>
        </a:spcAft>
        <a:buClr>
          <a:srgbClr val="B0BC00"/>
        </a:buClr>
        <a:buSzPct val="60000"/>
        <a:buBlip>
          <a:blip r:embed="rId15"/>
        </a:buBlip>
        <a:defRPr b="0" i="0" u="none">
          <a:solidFill>
            <a:srgbClr val="58585A"/>
          </a:solidFill>
          <a:latin typeface="+mn-lt"/>
          <a:ea typeface="+mn-ea"/>
          <a:cs typeface="+mn-cs"/>
        </a:defRPr>
      </a:lvl1pPr>
      <a:lvl2pPr marL="742950" indent="-285750" algn="l" rtl="0" eaLnBrk="1" fontAlgn="base" hangingPunct="1">
        <a:spcBef>
          <a:spcPct val="20000"/>
        </a:spcBef>
        <a:spcAft>
          <a:spcPct val="0"/>
        </a:spcAft>
        <a:buClr>
          <a:srgbClr val="B0BC00"/>
        </a:buClr>
        <a:buSzPct val="50000"/>
        <a:buBlip>
          <a:blip r:embed="rId15"/>
        </a:buBlip>
        <a:defRPr sz="1600">
          <a:solidFill>
            <a:srgbClr val="58585A"/>
          </a:solidFill>
          <a:latin typeface="+mn-lt"/>
        </a:defRPr>
      </a:lvl2pPr>
      <a:lvl3pPr marL="1143000" indent="-228600" algn="l" rtl="0" eaLnBrk="1" fontAlgn="base" hangingPunct="1">
        <a:spcBef>
          <a:spcPct val="20000"/>
        </a:spcBef>
        <a:spcAft>
          <a:spcPct val="0"/>
        </a:spcAft>
        <a:buClr>
          <a:srgbClr val="B0BC00"/>
        </a:buClr>
        <a:buSzPct val="50000"/>
        <a:buBlip>
          <a:blip r:embed="rId15"/>
        </a:buBlip>
        <a:defRPr sz="1400">
          <a:solidFill>
            <a:srgbClr val="58585A"/>
          </a:solidFill>
          <a:latin typeface="+mn-lt"/>
        </a:defRPr>
      </a:lvl3pPr>
      <a:lvl4pPr marL="1600200" indent="-228600" algn="l" rtl="0" eaLnBrk="1" fontAlgn="base" hangingPunct="1">
        <a:spcBef>
          <a:spcPct val="20000"/>
        </a:spcBef>
        <a:spcAft>
          <a:spcPct val="0"/>
        </a:spcAft>
        <a:buClr>
          <a:srgbClr val="B0BC00"/>
        </a:buClr>
        <a:defRPr sz="1400">
          <a:solidFill>
            <a:srgbClr val="58585A"/>
          </a:solidFill>
          <a:latin typeface="+mn-lt"/>
        </a:defRPr>
      </a:lvl4pPr>
      <a:lvl5pPr marL="2057400" indent="-228600" algn="l" rtl="0" eaLnBrk="1" fontAlgn="base" hangingPunct="1">
        <a:spcBef>
          <a:spcPct val="20000"/>
        </a:spcBef>
        <a:spcAft>
          <a:spcPct val="0"/>
        </a:spcAft>
        <a:buChar char="»"/>
        <a:defRPr sz="2000">
          <a:solidFill>
            <a:schemeClr val="tx1"/>
          </a:solidFill>
          <a:latin typeface="Times New Roman" pitchFamily="18" charset="0"/>
        </a:defRPr>
      </a:lvl5pPr>
      <a:lvl6pPr marL="2514600" indent="-228600" algn="l" rtl="0" eaLnBrk="1" fontAlgn="base" hangingPunct="1">
        <a:spcBef>
          <a:spcPct val="20000"/>
        </a:spcBef>
        <a:spcAft>
          <a:spcPct val="0"/>
        </a:spcAft>
        <a:buChar char="»"/>
        <a:defRPr sz="2000">
          <a:solidFill>
            <a:schemeClr val="tx1"/>
          </a:solidFill>
          <a:latin typeface="Times New Roman" pitchFamily="18" charset="0"/>
        </a:defRPr>
      </a:lvl6pPr>
      <a:lvl7pPr marL="2971800" indent="-228600" algn="l" rtl="0" eaLnBrk="1" fontAlgn="base" hangingPunct="1">
        <a:spcBef>
          <a:spcPct val="20000"/>
        </a:spcBef>
        <a:spcAft>
          <a:spcPct val="0"/>
        </a:spcAft>
        <a:buChar char="»"/>
        <a:defRPr sz="2000">
          <a:solidFill>
            <a:schemeClr val="tx1"/>
          </a:solidFill>
          <a:latin typeface="Times New Roman" pitchFamily="18" charset="0"/>
        </a:defRPr>
      </a:lvl7pPr>
      <a:lvl8pPr marL="3429000" indent="-228600" algn="l" rtl="0" eaLnBrk="1" fontAlgn="base" hangingPunct="1">
        <a:spcBef>
          <a:spcPct val="20000"/>
        </a:spcBef>
        <a:spcAft>
          <a:spcPct val="0"/>
        </a:spcAft>
        <a:buChar char="»"/>
        <a:defRPr sz="2000">
          <a:solidFill>
            <a:schemeClr val="tx1"/>
          </a:solidFill>
          <a:latin typeface="Times New Roman" pitchFamily="18" charset="0"/>
        </a:defRPr>
      </a:lvl8pPr>
      <a:lvl9pPr marL="3886200" indent="-228600" algn="l" rtl="0" eaLnBrk="1" fontAlgn="base" hangingPunct="1">
        <a:spcBef>
          <a:spcPct val="20000"/>
        </a:spcBef>
        <a:spcAft>
          <a:spcPct val="0"/>
        </a:spcAft>
        <a:buChar char="»"/>
        <a:defRPr sz="2000">
          <a:solidFill>
            <a:schemeClr val="tx1"/>
          </a:solidFill>
          <a:latin typeface="Times New Roman" pitchFamily="18"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40"/>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16034-0EE6-4A3B-AA54-AB706C1AE612}" type="datetime1">
              <a:rPr lang="fr-FR" smtClean="0"/>
              <a:t>02/02/2020</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 DIRECCTE Nouvelle-Aquitaine – Réunion inter-UC – Mardi 28/11/2017 – Saintes </a:t>
            </a: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C2DCA-F597-40B5-9195-35120A48A0A6}" type="slidenum">
              <a:rPr lang="fr-FR" smtClean="0"/>
              <a:t>‹N°›</a:t>
            </a:fld>
            <a:endParaRPr lang="fr-FR"/>
          </a:p>
        </p:txBody>
      </p:sp>
    </p:spTree>
    <p:extLst>
      <p:ext uri="{BB962C8B-B14F-4D97-AF65-F5344CB8AC3E}">
        <p14:creationId xmlns:p14="http://schemas.microsoft.com/office/powerpoint/2010/main" val="3129779908"/>
      </p:ext>
    </p:extLst>
  </p:cSld>
  <p:clrMap bg1="lt1" tx1="dk1" bg2="lt2" tx2="dk2" accent1="accent1" accent2="accent2" accent3="accent3" accent4="accent4" accent5="accent5" accent6="accent6" hlink="hlink" folHlink="folHlink"/>
  <p:sldLayoutIdLst>
    <p:sldLayoutId id="2147484663" r:id="rId1"/>
    <p:sldLayoutId id="2147484664" r:id="rId2"/>
    <p:sldLayoutId id="2147484665" r:id="rId3"/>
    <p:sldLayoutId id="2147484666" r:id="rId4"/>
    <p:sldLayoutId id="2147484667" r:id="rId5"/>
    <p:sldLayoutId id="2147484668" r:id="rId6"/>
    <p:sldLayoutId id="2147484669" r:id="rId7"/>
    <p:sldLayoutId id="2147484670" r:id="rId8"/>
    <p:sldLayoutId id="2147484671" r:id="rId9"/>
    <p:sldLayoutId id="2147484672" r:id="rId10"/>
    <p:sldLayoutId id="214748467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40"/>
            <a:ext cx="8229600" cy="1143000"/>
          </a:xfrm>
          <a:prstGeom prst="rect">
            <a:avLst/>
          </a:prstGeom>
          <a:solidFill>
            <a:schemeClr val="accent3">
              <a:lumMod val="60000"/>
              <a:lumOff val="40000"/>
            </a:schemeClr>
          </a:solidFill>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bwMode="auto">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8846A-DDFF-44DE-8805-BDE3E9E8468C}" type="datetime1">
              <a:rPr lang="fr-FR" smtClean="0"/>
              <a:t>02/02/2020</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 DIRECCTE Nouvelle-Aquitaine – Réunion inter-UC – Mardi 28/11/2017 – Saintes </a:t>
            </a: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marL="228600" indent="-228600" algn="r">
              <a:buFont typeface="+mj-lt"/>
              <a:buAutoNum type="arabicPeriod"/>
              <a:defRPr sz="1200">
                <a:solidFill>
                  <a:schemeClr val="tx1">
                    <a:tint val="75000"/>
                  </a:schemeClr>
                </a:solidFill>
              </a:defRPr>
            </a:lvl1pPr>
          </a:lstStyle>
          <a:p>
            <a:fld id="{DB744D9A-ADCC-491B-965B-3485F0C2BA8B}" type="slidenum">
              <a:rPr lang="fr-FR" smtClean="0"/>
              <a:t>‹N°›</a:t>
            </a:fld>
            <a:endParaRPr lang="fr-FR"/>
          </a:p>
        </p:txBody>
      </p:sp>
    </p:spTree>
    <p:extLst>
      <p:ext uri="{BB962C8B-B14F-4D97-AF65-F5344CB8AC3E}">
        <p14:creationId xmlns:p14="http://schemas.microsoft.com/office/powerpoint/2010/main" val="1342521851"/>
      </p:ext>
    </p:extLst>
  </p:cSld>
  <p:clrMap bg1="lt1" tx1="dk1" bg2="lt2" tx2="dk2" accent1="accent1" accent2="accent2" accent3="accent3" accent4="accent4" accent5="accent5" accent6="accent6" hlink="hlink" folHlink="folHlink"/>
  <p:sldLayoutIdLst>
    <p:sldLayoutId id="2147484687" r:id="rId1"/>
    <p:sldLayoutId id="2147484688" r:id="rId2"/>
    <p:sldLayoutId id="2147484689" r:id="rId3"/>
    <p:sldLayoutId id="2147484690" r:id="rId4"/>
    <p:sldLayoutId id="2147484691" r:id="rId5"/>
    <p:sldLayoutId id="2147484692" r:id="rId6"/>
    <p:sldLayoutId id="2147484693" r:id="rId7"/>
    <p:sldLayoutId id="2147484694" r:id="rId8"/>
    <p:sldLayoutId id="2147484695" r:id="rId9"/>
    <p:sldLayoutId id="2147484696" r:id="rId10"/>
    <p:sldLayoutId id="2147484697"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40"/>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E11A17-DDED-4BC4-8599-5625717D10AA}" type="datetime1">
              <a:rPr lang="fr-FR" smtClean="0"/>
              <a:t>02/02/2020</a:t>
            </a:fld>
            <a:endParaRPr lang="fr-FR" dirty="0"/>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a:t>DIRECCTE/UT33/SL</a:t>
            </a: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744D9A-ADCC-491B-965B-3485F0C2BA8B}" type="slidenum">
              <a:rPr lang="fr-FR" smtClean="0"/>
              <a:t>‹N°›</a:t>
            </a:fld>
            <a:endParaRPr lang="fr-FR" dirty="0"/>
          </a:p>
        </p:txBody>
      </p:sp>
    </p:spTree>
    <p:extLst>
      <p:ext uri="{BB962C8B-B14F-4D97-AF65-F5344CB8AC3E}">
        <p14:creationId xmlns:p14="http://schemas.microsoft.com/office/powerpoint/2010/main" val="3931425580"/>
      </p:ext>
    </p:extLst>
  </p:cSld>
  <p:clrMap bg1="lt1" tx1="dk1" bg2="lt2" tx2="dk2" accent1="accent1" accent2="accent2" accent3="accent3" accent4="accent4" accent5="accent5" accent6="accent6" hlink="hlink" folHlink="folHlink"/>
  <p:sldLayoutIdLst>
    <p:sldLayoutId id="2147484699" r:id="rId1"/>
    <p:sldLayoutId id="2147484700" r:id="rId2"/>
    <p:sldLayoutId id="2147484701" r:id="rId3"/>
    <p:sldLayoutId id="2147484702" r:id="rId4"/>
    <p:sldLayoutId id="2147484703" r:id="rId5"/>
    <p:sldLayoutId id="2147484704" r:id="rId6"/>
    <p:sldLayoutId id="2147484705" r:id="rId7"/>
    <p:sldLayoutId id="2147484706" r:id="rId8"/>
    <p:sldLayoutId id="2147484707" r:id="rId9"/>
    <p:sldLayoutId id="2147484708" r:id="rId10"/>
    <p:sldLayoutId id="214748470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457200" y="27464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2051" name="Espace réservé du texte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76FC529-463D-4323-A517-BCC09B27B29F}" type="datetimeFigureOut">
              <a:rPr lang="fr-FR"/>
              <a:pPr>
                <a:defRPr/>
              </a:pPr>
              <a:t>02/02/2020</a:t>
            </a:fld>
            <a:endParaRPr lang="fr-FR" dirty="0"/>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dirty="0"/>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3E234B5-34C9-44E3-AA8F-73E14598256E}" type="slidenum">
              <a:rPr lang="fr-FR"/>
              <a:pPr>
                <a:defRPr/>
              </a:pPr>
              <a:t>‹N°›</a:t>
            </a:fld>
            <a:endParaRPr lang="fr-FR" dirty="0"/>
          </a:p>
        </p:txBody>
      </p:sp>
      <p:sp>
        <p:nvSpPr>
          <p:cNvPr id="7"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13"/>
              </a:buBlip>
              <a:defRPr>
                <a:solidFill>
                  <a:srgbClr val="58585A"/>
                </a:solidFill>
                <a:latin typeface="Arial" charset="0"/>
              </a:defRPr>
            </a:lvl1pPr>
            <a:lvl2pPr marL="742950" indent="-285750" eaLnBrk="0" hangingPunct="0">
              <a:spcBef>
                <a:spcPct val="20000"/>
              </a:spcBef>
              <a:buClr>
                <a:srgbClr val="B0BC00"/>
              </a:buClr>
              <a:buSzPct val="50000"/>
              <a:buBlip>
                <a:blip r:embed="rId13"/>
              </a:buBlip>
              <a:defRPr sz="1600">
                <a:solidFill>
                  <a:srgbClr val="58585A"/>
                </a:solidFill>
                <a:latin typeface="Arial" charset="0"/>
              </a:defRPr>
            </a:lvl2pPr>
            <a:lvl3pPr marL="1143000" indent="-228600" eaLnBrk="0" hangingPunct="0">
              <a:spcBef>
                <a:spcPct val="20000"/>
              </a:spcBef>
              <a:buClr>
                <a:srgbClr val="B0BC00"/>
              </a:buClr>
              <a:buSzPct val="50000"/>
              <a:buBlip>
                <a:blip r:embed="rId1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a:t>
            </a:r>
            <a:r>
              <a:rPr lang="fr-FR" altLang="fr-FR" sz="8000" b="1" dirty="0">
                <a:solidFill>
                  <a:srgbClr val="C9D30E"/>
                </a:solidFill>
              </a:rPr>
              <a:t>C</a:t>
            </a:r>
            <a:r>
              <a:rPr lang="fr-FR" altLang="fr-FR" sz="8000" b="1" dirty="0">
                <a:solidFill>
                  <a:schemeClr val="bg1"/>
                </a:solidFill>
              </a:rPr>
              <a:t>TE</a:t>
            </a:r>
            <a:br>
              <a:rPr lang="fr-FR" altLang="fr-FR" sz="8000" b="1" dirty="0">
                <a:solidFill>
                  <a:schemeClr val="bg1"/>
                </a:solidFill>
              </a:rPr>
            </a:br>
            <a:r>
              <a:rPr lang="fr-FR" altLang="fr-FR" dirty="0">
                <a:solidFill>
                  <a:schemeClr val="bg1"/>
                </a:solidFill>
              </a:rPr>
              <a:t>Aquitaine-Limousin-Poitou-Charentes</a:t>
            </a:r>
          </a:p>
        </p:txBody>
      </p:sp>
    </p:spTree>
  </p:cSld>
  <p:clrMap bg1="lt1" tx1="dk1" bg2="lt2" tx2="dk2" accent1="accent1" accent2="accent2" accent3="accent3" accent4="accent4" accent5="accent5" accent6="accent6" hlink="hlink" folHlink="folHlink"/>
  <p:sldLayoutIdLst>
    <p:sldLayoutId id="2147484528" r:id="rId1"/>
    <p:sldLayoutId id="2147484529" r:id="rId2"/>
    <p:sldLayoutId id="2147484530" r:id="rId3"/>
    <p:sldLayoutId id="2147484531" r:id="rId4"/>
    <p:sldLayoutId id="2147484532" r:id="rId5"/>
    <p:sldLayoutId id="2147484533" r:id="rId6"/>
    <p:sldLayoutId id="2147484534" r:id="rId7"/>
    <p:sldLayoutId id="2147484535" r:id="rId8"/>
    <p:sldLayoutId id="2147484536" r:id="rId9"/>
    <p:sldLayoutId id="2147484537" r:id="rId10"/>
    <p:sldLayoutId id="214748453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457200" y="27464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3075" name="Espace réservé du texte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CB89FC7-B91E-4689-8137-7D7868F35B96}" type="datetimeFigureOut">
              <a:rPr lang="fr-FR"/>
              <a:pPr>
                <a:defRPr/>
              </a:pPr>
              <a:t>02/02/2020</a:t>
            </a:fld>
            <a:endParaRPr lang="fr-FR" dirty="0"/>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dirty="0"/>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30ADBE3-C342-4249-8A10-32C8B9A7DA2C}" type="slidenum">
              <a:rPr lang="fr-FR"/>
              <a:pPr>
                <a:defRPr/>
              </a:pPr>
              <a:t>‹N°›</a:t>
            </a:fld>
            <a:endParaRPr lang="fr-FR" dirty="0"/>
          </a:p>
        </p:txBody>
      </p:sp>
      <p:sp>
        <p:nvSpPr>
          <p:cNvPr id="7"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13"/>
              </a:buBlip>
              <a:defRPr>
                <a:solidFill>
                  <a:srgbClr val="58585A"/>
                </a:solidFill>
                <a:latin typeface="Arial" charset="0"/>
              </a:defRPr>
            </a:lvl1pPr>
            <a:lvl2pPr marL="742950" indent="-285750" eaLnBrk="0" hangingPunct="0">
              <a:spcBef>
                <a:spcPct val="20000"/>
              </a:spcBef>
              <a:buClr>
                <a:srgbClr val="B0BC00"/>
              </a:buClr>
              <a:buSzPct val="50000"/>
              <a:buBlip>
                <a:blip r:embed="rId13"/>
              </a:buBlip>
              <a:defRPr sz="1600">
                <a:solidFill>
                  <a:srgbClr val="58585A"/>
                </a:solidFill>
                <a:latin typeface="Arial" charset="0"/>
              </a:defRPr>
            </a:lvl2pPr>
            <a:lvl3pPr marL="1143000" indent="-228600" eaLnBrk="0" hangingPunct="0">
              <a:spcBef>
                <a:spcPct val="20000"/>
              </a:spcBef>
              <a:buClr>
                <a:srgbClr val="B0BC00"/>
              </a:buClr>
              <a:buSzPct val="50000"/>
              <a:buBlip>
                <a:blip r:embed="rId1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a:t>
            </a:r>
            <a:r>
              <a:rPr lang="fr-FR" altLang="fr-FR" sz="8000" b="1" dirty="0">
                <a:solidFill>
                  <a:srgbClr val="C9D30E"/>
                </a:solidFill>
              </a:rPr>
              <a:t>C</a:t>
            </a:r>
            <a:r>
              <a:rPr lang="fr-FR" altLang="fr-FR" sz="8000" b="1" dirty="0">
                <a:solidFill>
                  <a:schemeClr val="bg1"/>
                </a:solidFill>
              </a:rPr>
              <a:t>TE</a:t>
            </a:r>
            <a:br>
              <a:rPr lang="fr-FR" altLang="fr-FR" sz="8000" b="1" dirty="0">
                <a:solidFill>
                  <a:schemeClr val="bg1"/>
                </a:solidFill>
              </a:rPr>
            </a:br>
            <a:r>
              <a:rPr lang="fr-FR" altLang="fr-FR" dirty="0">
                <a:solidFill>
                  <a:schemeClr val="bg1"/>
                </a:solidFill>
              </a:rPr>
              <a:t>Aquitaine-Limousin-Poitou-Charentes</a:t>
            </a:r>
          </a:p>
        </p:txBody>
      </p:sp>
    </p:spTree>
  </p:cSld>
  <p:clrMap bg1="lt1" tx1="dk1" bg2="lt2" tx2="dk2" accent1="accent1" accent2="accent2" accent3="accent3" accent4="accent4" accent5="accent5" accent6="accent6" hlink="hlink" folHlink="folHlink"/>
  <p:sldLayoutIdLst>
    <p:sldLayoutId id="2147484539" r:id="rId1"/>
    <p:sldLayoutId id="2147484540" r:id="rId2"/>
    <p:sldLayoutId id="2147484541" r:id="rId3"/>
    <p:sldLayoutId id="2147484542" r:id="rId4"/>
    <p:sldLayoutId id="2147484543" r:id="rId5"/>
    <p:sldLayoutId id="2147484544" r:id="rId6"/>
    <p:sldLayoutId id="2147484545" r:id="rId7"/>
    <p:sldLayoutId id="2147484546" r:id="rId8"/>
    <p:sldLayoutId id="2147484547" r:id="rId9"/>
    <p:sldLayoutId id="2147484548" r:id="rId10"/>
    <p:sldLayoutId id="21474845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Espace réservé du titre 1"/>
          <p:cNvSpPr>
            <a:spLocks noGrp="1"/>
          </p:cNvSpPr>
          <p:nvPr>
            <p:ph type="title"/>
          </p:nvPr>
        </p:nvSpPr>
        <p:spPr bwMode="auto">
          <a:xfrm>
            <a:off x="457200" y="27464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4099" name="Espace réservé du texte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2052890-B996-4CFF-8DD3-9527F891ADDD}" type="datetimeFigureOut">
              <a:rPr lang="fr-FR"/>
              <a:pPr>
                <a:defRPr/>
              </a:pPr>
              <a:t>02/02/2020</a:t>
            </a:fld>
            <a:endParaRPr lang="fr-FR" dirty="0"/>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dirty="0"/>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454B906-90A4-45F4-8F48-C65CA50C9B5E}" type="slidenum">
              <a:rPr lang="fr-FR"/>
              <a:pPr>
                <a:defRPr/>
              </a:pPr>
              <a:t>‹N°›</a:t>
            </a:fld>
            <a:endParaRPr lang="fr-FR" dirty="0"/>
          </a:p>
        </p:txBody>
      </p:sp>
      <p:sp>
        <p:nvSpPr>
          <p:cNvPr id="7"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13"/>
              </a:buBlip>
              <a:defRPr>
                <a:solidFill>
                  <a:srgbClr val="58585A"/>
                </a:solidFill>
                <a:latin typeface="Arial" charset="0"/>
              </a:defRPr>
            </a:lvl1pPr>
            <a:lvl2pPr marL="742950" indent="-285750" eaLnBrk="0" hangingPunct="0">
              <a:spcBef>
                <a:spcPct val="20000"/>
              </a:spcBef>
              <a:buClr>
                <a:srgbClr val="B0BC00"/>
              </a:buClr>
              <a:buSzPct val="50000"/>
              <a:buBlip>
                <a:blip r:embed="rId13"/>
              </a:buBlip>
              <a:defRPr sz="1600">
                <a:solidFill>
                  <a:srgbClr val="58585A"/>
                </a:solidFill>
                <a:latin typeface="Arial" charset="0"/>
              </a:defRPr>
            </a:lvl2pPr>
            <a:lvl3pPr marL="1143000" indent="-228600" eaLnBrk="0" hangingPunct="0">
              <a:spcBef>
                <a:spcPct val="20000"/>
              </a:spcBef>
              <a:buClr>
                <a:srgbClr val="B0BC00"/>
              </a:buClr>
              <a:buSzPct val="50000"/>
              <a:buBlip>
                <a:blip r:embed="rId1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a:t>
            </a:r>
            <a:r>
              <a:rPr lang="fr-FR" altLang="fr-FR" sz="8000" b="1" dirty="0">
                <a:solidFill>
                  <a:srgbClr val="C9D30E"/>
                </a:solidFill>
              </a:rPr>
              <a:t>C</a:t>
            </a:r>
            <a:r>
              <a:rPr lang="fr-FR" altLang="fr-FR" sz="8000" b="1" dirty="0">
                <a:solidFill>
                  <a:schemeClr val="bg1"/>
                </a:solidFill>
              </a:rPr>
              <a:t>TE</a:t>
            </a:r>
            <a:br>
              <a:rPr lang="fr-FR" altLang="fr-FR" sz="8000" b="1" dirty="0">
                <a:solidFill>
                  <a:schemeClr val="bg1"/>
                </a:solidFill>
              </a:rPr>
            </a:br>
            <a:r>
              <a:rPr lang="fr-FR" altLang="fr-FR" dirty="0">
                <a:solidFill>
                  <a:schemeClr val="bg1"/>
                </a:solidFill>
              </a:rPr>
              <a:t>Aquitaine-Limousin-Poitou-Charentes</a:t>
            </a:r>
          </a:p>
        </p:txBody>
      </p:sp>
    </p:spTree>
  </p:cSld>
  <p:clrMap bg1="lt1" tx1="dk1" bg2="lt2" tx2="dk2" accent1="accent1" accent2="accent2" accent3="accent3" accent4="accent4" accent5="accent5" accent6="accent6" hlink="hlink" folHlink="folHlink"/>
  <p:sldLayoutIdLst>
    <p:sldLayoutId id="2147484550" r:id="rId1"/>
    <p:sldLayoutId id="2147484551" r:id="rId2"/>
    <p:sldLayoutId id="2147484552" r:id="rId3"/>
    <p:sldLayoutId id="2147484553" r:id="rId4"/>
    <p:sldLayoutId id="2147484554" r:id="rId5"/>
    <p:sldLayoutId id="2147484555" r:id="rId6"/>
    <p:sldLayoutId id="2147484556" r:id="rId7"/>
    <p:sldLayoutId id="2147484557" r:id="rId8"/>
    <p:sldLayoutId id="2147484558" r:id="rId9"/>
    <p:sldLayoutId id="2147484559" r:id="rId10"/>
    <p:sldLayoutId id="214748456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Espace réservé du titre 1"/>
          <p:cNvSpPr>
            <a:spLocks noGrp="1"/>
          </p:cNvSpPr>
          <p:nvPr>
            <p:ph type="title"/>
          </p:nvPr>
        </p:nvSpPr>
        <p:spPr bwMode="auto">
          <a:xfrm>
            <a:off x="457200" y="27464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5123" name="Espace réservé du texte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02A6A21-B0C9-4D61-9123-3BCB4CE408A9}" type="datetimeFigureOut">
              <a:rPr lang="fr-FR"/>
              <a:pPr>
                <a:defRPr/>
              </a:pPr>
              <a:t>02/02/2020</a:t>
            </a:fld>
            <a:endParaRPr lang="fr-FR" dirty="0"/>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dirty="0"/>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086E727-96F5-41EF-BB31-C88D01C44A95}"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4561" r:id="rId1"/>
    <p:sldLayoutId id="2147484562" r:id="rId2"/>
    <p:sldLayoutId id="2147484563" r:id="rId3"/>
    <p:sldLayoutId id="2147484564" r:id="rId4"/>
    <p:sldLayoutId id="2147484565" r:id="rId5"/>
    <p:sldLayoutId id="2147484566" r:id="rId6"/>
    <p:sldLayoutId id="2147484567" r:id="rId7"/>
    <p:sldLayoutId id="2147484568" r:id="rId8"/>
    <p:sldLayoutId id="2147484569" r:id="rId9"/>
    <p:sldLayoutId id="2147484570" r:id="rId10"/>
    <p:sldLayoutId id="21474845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Espace réservé du titre 1"/>
          <p:cNvSpPr>
            <a:spLocks noGrp="1"/>
          </p:cNvSpPr>
          <p:nvPr>
            <p:ph type="title"/>
          </p:nvPr>
        </p:nvSpPr>
        <p:spPr bwMode="auto">
          <a:xfrm>
            <a:off x="457200" y="27464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6147" name="Espace réservé du texte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9A9AC2E-4F51-4C4A-95F2-A4BFD3E941B5}" type="datetimeFigureOut">
              <a:rPr lang="fr-FR"/>
              <a:pPr>
                <a:defRPr/>
              </a:pPr>
              <a:t>02/02/2020</a:t>
            </a:fld>
            <a:endParaRPr lang="fr-FR" dirty="0"/>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dirty="0"/>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2B8CB62-9166-46C1-AF6F-AAC2FB10C8D7}"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75" r:id="rId4"/>
    <p:sldLayoutId id="2147484576" r:id="rId5"/>
    <p:sldLayoutId id="2147484577" r:id="rId6"/>
    <p:sldLayoutId id="2147484578" r:id="rId7"/>
    <p:sldLayoutId id="2147484579" r:id="rId8"/>
    <p:sldLayoutId id="2147484580" r:id="rId9"/>
    <p:sldLayoutId id="2147484581" r:id="rId10"/>
    <p:sldLayoutId id="214748458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Espace réservé du titre 1"/>
          <p:cNvSpPr>
            <a:spLocks noGrp="1"/>
          </p:cNvSpPr>
          <p:nvPr>
            <p:ph type="title"/>
          </p:nvPr>
        </p:nvSpPr>
        <p:spPr bwMode="auto">
          <a:xfrm>
            <a:off x="457200" y="27464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7171" name="Espace réservé du texte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C30D7CA-7C05-49BE-BC8C-6167E386D7C9}" type="datetimeFigureOut">
              <a:rPr lang="fr-FR"/>
              <a:pPr>
                <a:defRPr/>
              </a:pPr>
              <a:t>02/02/2020</a:t>
            </a:fld>
            <a:endParaRPr lang="fr-FR" dirty="0"/>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dirty="0"/>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C614E3B-8CE6-4633-962F-EAFCCFB90655}" type="slidenum">
              <a:rPr lang="fr-FR"/>
              <a:pPr>
                <a:defRPr/>
              </a:pPr>
              <a:t>‹N°›</a:t>
            </a:fld>
            <a:endParaRPr lang="fr-FR" dirty="0"/>
          </a:p>
        </p:txBody>
      </p:sp>
      <p:sp>
        <p:nvSpPr>
          <p:cNvPr id="7"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13"/>
              </a:buBlip>
              <a:defRPr>
                <a:solidFill>
                  <a:srgbClr val="58585A"/>
                </a:solidFill>
                <a:latin typeface="Arial" charset="0"/>
              </a:defRPr>
            </a:lvl1pPr>
            <a:lvl2pPr marL="742950" indent="-285750" eaLnBrk="0" hangingPunct="0">
              <a:spcBef>
                <a:spcPct val="20000"/>
              </a:spcBef>
              <a:buClr>
                <a:srgbClr val="B0BC00"/>
              </a:buClr>
              <a:buSzPct val="50000"/>
              <a:buBlip>
                <a:blip r:embed="rId13"/>
              </a:buBlip>
              <a:defRPr sz="1600">
                <a:solidFill>
                  <a:srgbClr val="58585A"/>
                </a:solidFill>
                <a:latin typeface="Arial" charset="0"/>
              </a:defRPr>
            </a:lvl2pPr>
            <a:lvl3pPr marL="1143000" indent="-228600" eaLnBrk="0" hangingPunct="0">
              <a:spcBef>
                <a:spcPct val="20000"/>
              </a:spcBef>
              <a:buClr>
                <a:srgbClr val="B0BC00"/>
              </a:buClr>
              <a:buSzPct val="50000"/>
              <a:buBlip>
                <a:blip r:embed="rId1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a:t>
            </a:r>
            <a:r>
              <a:rPr lang="fr-FR" altLang="fr-FR" sz="8000" b="1" dirty="0">
                <a:solidFill>
                  <a:srgbClr val="C9D30E"/>
                </a:solidFill>
              </a:rPr>
              <a:t>C</a:t>
            </a:r>
            <a:r>
              <a:rPr lang="fr-FR" altLang="fr-FR" sz="8000" b="1" dirty="0">
                <a:solidFill>
                  <a:schemeClr val="bg1"/>
                </a:solidFill>
              </a:rPr>
              <a:t>TE</a:t>
            </a:r>
            <a:br>
              <a:rPr lang="fr-FR" altLang="fr-FR" sz="8000" b="1" dirty="0">
                <a:solidFill>
                  <a:schemeClr val="bg1"/>
                </a:solidFill>
              </a:rPr>
            </a:br>
            <a:r>
              <a:rPr lang="fr-FR" altLang="fr-FR" dirty="0">
                <a:solidFill>
                  <a:schemeClr val="bg1"/>
                </a:solidFill>
              </a:rPr>
              <a:t>Aquitaine-Limousin-Poitou-Charentes</a:t>
            </a:r>
          </a:p>
        </p:txBody>
      </p:sp>
    </p:spTree>
  </p:cSld>
  <p:clrMap bg1="lt1" tx1="dk1" bg2="lt2" tx2="dk2" accent1="accent1" accent2="accent2" accent3="accent3" accent4="accent4" accent5="accent5" accent6="accent6" hlink="hlink" folHlink="folHlink"/>
  <p:sldLayoutIdLst>
    <p:sldLayoutId id="2147484583" r:id="rId1"/>
    <p:sldLayoutId id="2147484584" r:id="rId2"/>
    <p:sldLayoutId id="2147484585" r:id="rId3"/>
    <p:sldLayoutId id="2147484586" r:id="rId4"/>
    <p:sldLayoutId id="2147484587" r:id="rId5"/>
    <p:sldLayoutId id="2147484588" r:id="rId6"/>
    <p:sldLayoutId id="2147484589" r:id="rId7"/>
    <p:sldLayoutId id="2147484590" r:id="rId8"/>
    <p:sldLayoutId id="2147484591" r:id="rId9"/>
    <p:sldLayoutId id="2147484592" r:id="rId10"/>
    <p:sldLayoutId id="214748459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Espace réservé du titre 1"/>
          <p:cNvSpPr>
            <a:spLocks noGrp="1"/>
          </p:cNvSpPr>
          <p:nvPr>
            <p:ph type="title"/>
          </p:nvPr>
        </p:nvSpPr>
        <p:spPr bwMode="auto">
          <a:xfrm>
            <a:off x="457200" y="27464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8195" name="Espace réservé du texte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921E903-CC75-4D57-A1BE-8C6975501929}" type="datetimeFigureOut">
              <a:rPr lang="fr-FR"/>
              <a:pPr>
                <a:defRPr/>
              </a:pPr>
              <a:t>02/02/2020</a:t>
            </a:fld>
            <a:endParaRPr lang="fr-FR" dirty="0"/>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dirty="0"/>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A7F3EC3-98E8-4164-9B2A-BDB75EFC3348}"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4594" r:id="rId1"/>
    <p:sldLayoutId id="2147484595" r:id="rId2"/>
    <p:sldLayoutId id="2147484596" r:id="rId3"/>
    <p:sldLayoutId id="2147484597" r:id="rId4"/>
    <p:sldLayoutId id="2147484598" r:id="rId5"/>
    <p:sldLayoutId id="2147484599" r:id="rId6"/>
    <p:sldLayoutId id="2147484600" r:id="rId7"/>
    <p:sldLayoutId id="2147484601" r:id="rId8"/>
    <p:sldLayoutId id="2147484602" r:id="rId9"/>
    <p:sldLayoutId id="2147484603" r:id="rId10"/>
    <p:sldLayoutId id="214748460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40"/>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8846A-DDFF-44DE-8805-BDE3E9E8468C}" type="datetime1">
              <a:rPr lang="fr-FR" smtClean="0"/>
              <a:t>02/02/2020</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 DIRECCTE Nouvelle-Aquitaine – Réunion inter-UC – Mardi 28/11/2017 – Saintes </a:t>
            </a: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E482B1D-33ED-4998-BF46-C7D66A08E4F2}" type="slidenum">
              <a:rPr lang="fr-FR" smtClean="0"/>
              <a:pPr>
                <a:defRPr/>
              </a:pPr>
              <a:t>‹N°›</a:t>
            </a:fld>
            <a:endParaRPr lang="fr-FR" dirty="0"/>
          </a:p>
        </p:txBody>
      </p:sp>
    </p:spTree>
    <p:extLst>
      <p:ext uri="{BB962C8B-B14F-4D97-AF65-F5344CB8AC3E}">
        <p14:creationId xmlns:p14="http://schemas.microsoft.com/office/powerpoint/2010/main" val="3931425580"/>
      </p:ext>
    </p:extLst>
  </p:cSld>
  <p:clrMap bg1="lt1" tx1="dk1" bg2="lt2" tx2="dk2" accent1="accent1" accent2="accent2" accent3="accent3" accent4="accent4" accent5="accent5" accent6="accent6" hlink="hlink" folHlink="folHlink"/>
  <p:sldLayoutIdLst>
    <p:sldLayoutId id="2147484616" r:id="rId1"/>
    <p:sldLayoutId id="2147484617" r:id="rId2"/>
    <p:sldLayoutId id="2147484618" r:id="rId3"/>
    <p:sldLayoutId id="2147484619" r:id="rId4"/>
    <p:sldLayoutId id="2147484620" r:id="rId5"/>
    <p:sldLayoutId id="2147484621" r:id="rId6"/>
    <p:sldLayoutId id="2147484622" r:id="rId7"/>
    <p:sldLayoutId id="2147484623" r:id="rId8"/>
    <p:sldLayoutId id="2147484624" r:id="rId9"/>
    <p:sldLayoutId id="2147484625" r:id="rId10"/>
    <p:sldLayoutId id="2147484626" r:id="rId11"/>
    <p:sldLayoutId id="2147484627" r:id="rId12"/>
    <p:sldLayoutId id="2147484628" r:id="rId13"/>
    <p:sldLayoutId id="2147484629" r:id="rId14"/>
    <p:sldLayoutId id="2147484630" r:id="rId15"/>
    <p:sldLayoutId id="2147484631" r:id="rId16"/>
    <p:sldLayoutId id="2147484632" r:id="rId17"/>
    <p:sldLayoutId id="2147484633" r:id="rId18"/>
    <p:sldLayoutId id="2147484641" r:id="rId19"/>
    <p:sldLayoutId id="2147484649" r:id="rId20"/>
    <p:sldLayoutId id="2147484650" r:id="rId21"/>
    <p:sldLayoutId id="2147484651" r:id="rId22"/>
    <p:sldLayoutId id="2147484652" r:id="rId23"/>
    <p:sldLayoutId id="2147484653" r:id="rId24"/>
    <p:sldLayoutId id="2147484654" r:id="rId25"/>
    <p:sldLayoutId id="2147484655" r:id="rId26"/>
    <p:sldLayoutId id="2147484656" r:id="rId27"/>
    <p:sldLayoutId id="2147484660" r:id="rId28"/>
    <p:sldLayoutId id="2147484661" r:id="rId29"/>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9.xml"/><Relationship Id="rId5" Type="http://schemas.openxmlformats.org/officeDocument/2006/relationships/image" Target="file:///\\localhost\Users\gillesvidal\Desktop\BANDE%203%20PHOTOS.jpg"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0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0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0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0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0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0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0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0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99.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0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0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0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06.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06.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0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08.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09.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10.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1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00.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1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1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14.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15.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1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0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0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0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0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0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1</a:t>
            </a:fld>
            <a:endParaRPr lang="fr-FR" dirty="0"/>
          </a:p>
        </p:txBody>
      </p:sp>
      <p:sp>
        <p:nvSpPr>
          <p:cNvPr id="20483" name="Titre 1"/>
          <p:cNvSpPr>
            <a:spLocks noGrp="1"/>
          </p:cNvSpPr>
          <p:nvPr>
            <p:ph type="title" idx="4294967295"/>
          </p:nvPr>
        </p:nvSpPr>
        <p:spPr>
          <a:xfrm>
            <a:off x="1524000" y="188913"/>
            <a:ext cx="7620000" cy="1143000"/>
          </a:xfrm>
        </p:spPr>
        <p:txBody>
          <a:bodyPr/>
          <a:lstStyle/>
          <a:p>
            <a:pPr algn="ctr"/>
            <a:r>
              <a:rPr lang="fr-FR" altLang="fr-FR" dirty="0">
                <a:solidFill>
                  <a:srgbClr val="00AFD7"/>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
        <p:nvSpPr>
          <p:cNvPr id="6" name="Rectangle 5"/>
          <p:cNvSpPr/>
          <p:nvPr/>
        </p:nvSpPr>
        <p:spPr>
          <a:xfrm>
            <a:off x="2411760" y="692697"/>
            <a:ext cx="5232074" cy="3631763"/>
          </a:xfrm>
          <a:prstGeom prst="rect">
            <a:avLst/>
          </a:prstGeom>
        </p:spPr>
        <p:txBody>
          <a:bodyPr wrap="square">
            <a:spAutoFit/>
          </a:bodyPr>
          <a:lstStyle/>
          <a:p>
            <a:pPr lvl="0" algn="ctr" defTabSz="457200">
              <a:buClrTx/>
            </a:pPr>
            <a:r>
              <a:rPr lang="fr-FR" sz="2400" b="1" dirty="0">
                <a:solidFill>
                  <a:schemeClr val="accent6"/>
                </a:solidFill>
              </a:rPr>
              <a:t>Présentation </a:t>
            </a:r>
          </a:p>
          <a:p>
            <a:pPr lvl="0" algn="ctr" defTabSz="457200">
              <a:buClrTx/>
            </a:pPr>
            <a:r>
              <a:rPr lang="fr-FR" sz="2400" b="1" dirty="0">
                <a:solidFill>
                  <a:schemeClr val="accent6"/>
                </a:solidFill>
              </a:rPr>
              <a:t>de la réglementation applicable </a:t>
            </a:r>
          </a:p>
          <a:p>
            <a:pPr lvl="0" algn="ctr" defTabSz="457200">
              <a:buClrTx/>
            </a:pPr>
            <a:r>
              <a:rPr lang="fr-FR" sz="2400" b="1" dirty="0">
                <a:solidFill>
                  <a:schemeClr val="accent6"/>
                </a:solidFill>
              </a:rPr>
              <a:t>et des pouvoirs de l’inspection du travail concernant les travaux effectués par les jeunes travailleurs</a:t>
            </a:r>
            <a:endParaRPr lang="fr-FR" altLang="fr-FR" sz="3600" b="1" dirty="0"/>
          </a:p>
          <a:p>
            <a:pPr algn="ctr">
              <a:buFontTx/>
              <a:buNone/>
            </a:pPr>
            <a:endParaRPr lang="fr-FR" altLang="fr-FR" sz="2400" b="1" dirty="0"/>
          </a:p>
          <a:p>
            <a:pPr algn="ctr">
              <a:buFontTx/>
              <a:buNone/>
            </a:pPr>
            <a:r>
              <a:rPr lang="fr-FR" altLang="fr-FR" sz="2000" b="1" dirty="0"/>
              <a:t>31 janvier 2020</a:t>
            </a:r>
          </a:p>
          <a:p>
            <a:pPr algn="ctr">
              <a:buFontTx/>
              <a:buNone/>
            </a:pPr>
            <a:endParaRPr lang="fr-FR" altLang="fr-FR" sz="2400" b="1" dirty="0"/>
          </a:p>
          <a:p>
            <a:pPr>
              <a:buFontTx/>
              <a:buNone/>
            </a:pPr>
            <a:r>
              <a:rPr lang="fr-FR" altLang="fr-FR" b="1" i="1" dirty="0">
                <a:solidFill>
                  <a:srgbClr val="FF0000"/>
                </a:solidFill>
              </a:rPr>
              <a:t>. </a:t>
            </a:r>
            <a:endParaRPr lang="fr-FR" altLang="fr-FR" b="1" i="1" dirty="0"/>
          </a:p>
        </p:txBody>
      </p:sp>
      <p:pic>
        <p:nvPicPr>
          <p:cNvPr id="7" name="BANDE 3 PHOTOS.jpg" descr="/Users/gillesvidal/Desktop/BANDE 3 PHOTOS.jpg"/>
          <p:cNvPicPr>
            <a:picLocks noChangeAspect="1"/>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2011366" y="4149080"/>
            <a:ext cx="7132637" cy="19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10</a:t>
            </a:fld>
            <a:endParaRPr lang="fr-FR" dirty="0"/>
          </a:p>
        </p:txBody>
      </p:sp>
      <p:sp>
        <p:nvSpPr>
          <p:cNvPr id="20483" name="Titre 1"/>
          <p:cNvSpPr>
            <a:spLocks noGrp="1"/>
          </p:cNvSpPr>
          <p:nvPr>
            <p:ph type="title" idx="4294967295"/>
          </p:nvPr>
        </p:nvSpPr>
        <p:spPr>
          <a:xfrm>
            <a:off x="2024067" y="188914"/>
            <a:ext cx="7119937" cy="1152525"/>
          </a:xfrm>
        </p:spPr>
        <p:txBody>
          <a:bodyPr>
            <a:normAutofit/>
          </a:bodyPr>
          <a:lstStyle/>
          <a:p>
            <a:pPr algn="ctr"/>
            <a:r>
              <a:rPr lang="fr-FR" altLang="fr-FR" sz="2400" dirty="0">
                <a:solidFill>
                  <a:srgbClr val="C00000"/>
                </a:solidFill>
              </a:rPr>
              <a:t>Les travaux interdits (sans dérogation possible)</a:t>
            </a:r>
          </a:p>
        </p:txBody>
      </p:sp>
      <p:sp>
        <p:nvSpPr>
          <p:cNvPr id="20484" name="ZoneTexte 1"/>
          <p:cNvSpPr txBox="1">
            <a:spLocks noChangeArrowheads="1"/>
          </p:cNvSpPr>
          <p:nvPr/>
        </p:nvSpPr>
        <p:spPr bwMode="auto">
          <a:xfrm>
            <a:off x="2011367" y="1484784"/>
            <a:ext cx="6665093" cy="6906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lvl="0" algn="just" defTabSz="457200">
              <a:lnSpc>
                <a:spcPct val="80000"/>
              </a:lnSpc>
              <a:buClrTx/>
            </a:pPr>
            <a:r>
              <a:rPr lang="fr-FR" altLang="fr-FR" dirty="0">
                <a:solidFill>
                  <a:prstClr val="black"/>
                </a:solidFill>
                <a:ea typeface="ＭＳ Ｐゴシック" charset="-128"/>
              </a:rPr>
              <a:t>Travaux exposant aux </a:t>
            </a:r>
            <a:r>
              <a:rPr lang="fr-FR" altLang="fr-FR" b="1" dirty="0">
                <a:solidFill>
                  <a:prstClr val="black"/>
                </a:solidFill>
                <a:ea typeface="ＭＳ Ｐゴシック" charset="-128"/>
              </a:rPr>
              <a:t>rayonnements ionisants</a:t>
            </a:r>
            <a:r>
              <a:rPr lang="fr-FR" altLang="fr-FR" dirty="0">
                <a:solidFill>
                  <a:prstClr val="black"/>
                </a:solidFill>
                <a:ea typeface="ＭＳ Ｐゴシック" charset="-128"/>
              </a:rPr>
              <a:t> requérant un classement en </a:t>
            </a:r>
            <a:r>
              <a:rPr lang="fr-FR" altLang="fr-FR" b="1" dirty="0">
                <a:solidFill>
                  <a:prstClr val="black"/>
                </a:solidFill>
                <a:ea typeface="ＭＳ Ｐゴシック" charset="-128"/>
              </a:rPr>
              <a:t>catégorie A</a:t>
            </a:r>
            <a:r>
              <a:rPr lang="fr-FR" altLang="fr-FR" dirty="0">
                <a:solidFill>
                  <a:prstClr val="black"/>
                </a:solidFill>
                <a:ea typeface="ＭＳ Ｐゴシック" charset="-128"/>
              </a:rPr>
              <a:t> </a:t>
            </a:r>
            <a:r>
              <a:rPr lang="fr-FR" altLang="fr-FR" dirty="0">
                <a:solidFill>
                  <a:srgbClr val="EB660B"/>
                </a:solidFill>
                <a:ea typeface="ＭＳ Ｐゴシック" charset="-128"/>
              </a:rPr>
              <a:t>(articles D.4153-21, R.4451-44 et R.4451-13 ) </a:t>
            </a:r>
            <a:r>
              <a:rPr lang="fr-FR" altLang="fr-FR" dirty="0">
                <a:solidFill>
                  <a:schemeClr val="tx1"/>
                </a:solidFill>
                <a:ea typeface="ＭＳ Ｐゴシック" charset="-128"/>
              </a:rPr>
              <a:t>et aux </a:t>
            </a:r>
            <a:r>
              <a:rPr lang="fr-FR" altLang="fr-FR" b="1" dirty="0">
                <a:solidFill>
                  <a:schemeClr val="tx1"/>
                </a:solidFill>
                <a:ea typeface="ＭＳ Ｐゴシック" charset="-128"/>
              </a:rPr>
              <a:t>rayonnements optiques artificiels si l’ERP </a:t>
            </a:r>
            <a:r>
              <a:rPr lang="fr-FR" altLang="fr-FR" dirty="0">
                <a:solidFill>
                  <a:schemeClr val="tx1"/>
                </a:solidFill>
                <a:ea typeface="ＭＳ Ｐゴシック" charset="-128"/>
              </a:rPr>
              <a:t>révèle la possibilité du moindre dépassement de la VLEP ( </a:t>
            </a:r>
            <a:r>
              <a:rPr lang="fr-FR" altLang="fr-FR" dirty="0" err="1">
                <a:solidFill>
                  <a:schemeClr val="tx1"/>
                </a:solidFill>
                <a:ea typeface="ＭＳ Ｐゴシック" charset="-128"/>
              </a:rPr>
              <a:t>cf</a:t>
            </a:r>
            <a:r>
              <a:rPr lang="fr-FR" altLang="fr-FR" dirty="0">
                <a:solidFill>
                  <a:schemeClr val="tx1"/>
                </a:solidFill>
                <a:ea typeface="ＭＳ Ｐゴシック" charset="-128"/>
              </a:rPr>
              <a:t> tableau annexe 1 de l’instruction interministérielle de 2016)</a:t>
            </a:r>
          </a:p>
          <a:p>
            <a:pPr lvl="0" algn="just" defTabSz="457200">
              <a:lnSpc>
                <a:spcPct val="80000"/>
              </a:lnSpc>
              <a:buClrTx/>
            </a:pPr>
            <a:endParaRPr lang="fr-FR" altLang="fr-FR" dirty="0">
              <a:solidFill>
                <a:schemeClr val="tx1"/>
              </a:solidFill>
              <a:ea typeface="ＭＳ Ｐゴシック" charset="-128"/>
            </a:endParaRPr>
          </a:p>
          <a:p>
            <a:pPr algn="just" defTabSz="457200">
              <a:lnSpc>
                <a:spcPct val="80000"/>
              </a:lnSpc>
              <a:buClrTx/>
            </a:pPr>
            <a:r>
              <a:rPr lang="fr-FR" altLang="fr-FR" dirty="0">
                <a:solidFill>
                  <a:schemeClr val="tx1"/>
                </a:solidFill>
                <a:ea typeface="ＭＳ Ｐゴシック" charset="-128"/>
              </a:rPr>
              <a:t>Travaux les exposant à des </a:t>
            </a:r>
            <a:r>
              <a:rPr lang="fr-FR" altLang="fr-FR" b="1" dirty="0">
                <a:solidFill>
                  <a:schemeClr val="tx1"/>
                </a:solidFill>
                <a:ea typeface="ＭＳ Ｐゴシック" charset="-128"/>
              </a:rPr>
              <a:t>champs électromagnétiques </a:t>
            </a:r>
            <a:r>
              <a:rPr lang="fr-FR" altLang="fr-FR" dirty="0">
                <a:solidFill>
                  <a:schemeClr val="tx1"/>
                </a:solidFill>
                <a:ea typeface="ＭＳ Ｐゴシック" charset="-128"/>
              </a:rPr>
              <a:t>lorsque l’ERP met en évidence la possibilité de dépassement des VLEP </a:t>
            </a:r>
            <a:r>
              <a:rPr lang="fr-FR" altLang="fr-FR" dirty="0">
                <a:solidFill>
                  <a:schemeClr val="accent6"/>
                </a:solidFill>
                <a:ea typeface="ＭＳ Ｐゴシック" charset="-128"/>
              </a:rPr>
              <a:t>(</a:t>
            </a:r>
            <a:r>
              <a:rPr lang="fr-FR" altLang="fr-FR" dirty="0">
                <a:solidFill>
                  <a:srgbClr val="EB660B"/>
                </a:solidFill>
                <a:ea typeface="ＭＳ Ｐゴシック" charset="-128"/>
              </a:rPr>
              <a:t>articles R.4153-22-1 et R. 4453-3)</a:t>
            </a:r>
          </a:p>
          <a:p>
            <a:pPr lvl="0" algn="just" defTabSz="457200">
              <a:lnSpc>
                <a:spcPct val="80000"/>
              </a:lnSpc>
              <a:buClrTx/>
            </a:pPr>
            <a:endParaRPr lang="fr-FR" altLang="fr-FR" dirty="0">
              <a:solidFill>
                <a:srgbClr val="EB660B"/>
              </a:solidFill>
              <a:ea typeface="ＭＳ Ｐゴシック" charset="-128"/>
            </a:endParaRPr>
          </a:p>
          <a:p>
            <a:pPr lvl="0" algn="just" defTabSz="457200">
              <a:lnSpc>
                <a:spcPct val="80000"/>
              </a:lnSpc>
              <a:buClrTx/>
            </a:pPr>
            <a:r>
              <a:rPr lang="fr-FR" altLang="fr-FR" dirty="0">
                <a:solidFill>
                  <a:prstClr val="black"/>
                </a:solidFill>
                <a:ea typeface="ＭＳ Ｐゴシック" charset="-128"/>
              </a:rPr>
              <a:t>Travaux en </a:t>
            </a:r>
            <a:r>
              <a:rPr lang="fr-FR" altLang="fr-FR" b="1" dirty="0">
                <a:solidFill>
                  <a:prstClr val="black"/>
                </a:solidFill>
                <a:ea typeface="ＭＳ Ｐゴシック" charset="-128"/>
              </a:rPr>
              <a:t>milieu hyperbare</a:t>
            </a:r>
            <a:r>
              <a:rPr lang="fr-FR" altLang="fr-FR" dirty="0">
                <a:solidFill>
                  <a:prstClr val="black"/>
                </a:solidFill>
                <a:ea typeface="ＭＳ Ｐゴシック" charset="-128"/>
              </a:rPr>
              <a:t> autres que celles relevant de la </a:t>
            </a:r>
            <a:r>
              <a:rPr lang="fr-FR" altLang="fr-FR" b="1" dirty="0">
                <a:solidFill>
                  <a:prstClr val="black"/>
                </a:solidFill>
                <a:ea typeface="ＭＳ Ｐゴシック" charset="-128"/>
              </a:rPr>
              <a:t>classe 0 </a:t>
            </a:r>
            <a:r>
              <a:rPr lang="fr-FR" altLang="fr-FR" dirty="0">
                <a:solidFill>
                  <a:srgbClr val="EB660B"/>
                </a:solidFill>
                <a:ea typeface="ＭＳ Ｐゴシック" charset="-128"/>
              </a:rPr>
              <a:t>(articles D.4153-23 et R.4461-1)</a:t>
            </a:r>
          </a:p>
          <a:p>
            <a:pPr lvl="0" algn="just" defTabSz="457200">
              <a:lnSpc>
                <a:spcPct val="80000"/>
              </a:lnSpc>
              <a:buClrTx/>
            </a:pPr>
            <a:endParaRPr lang="fr-FR" altLang="fr-FR" dirty="0">
              <a:solidFill>
                <a:srgbClr val="EB660B"/>
              </a:solidFill>
              <a:ea typeface="ＭＳ Ｐゴシック" charset="-128"/>
            </a:endParaRPr>
          </a:p>
          <a:p>
            <a:pPr lvl="0" algn="just" defTabSz="457200">
              <a:lnSpc>
                <a:spcPct val="80000"/>
              </a:lnSpc>
              <a:buClrTx/>
            </a:pPr>
            <a:r>
              <a:rPr lang="fr-FR" altLang="fr-FR" dirty="0">
                <a:solidFill>
                  <a:prstClr val="black"/>
                </a:solidFill>
                <a:ea typeface="ＭＳ Ｐゴシック" charset="-128"/>
              </a:rPr>
              <a:t>Accès sans surveillance aux locaux ou emplacements présentant un </a:t>
            </a:r>
            <a:r>
              <a:rPr lang="fr-FR" altLang="fr-FR" b="1" dirty="0">
                <a:solidFill>
                  <a:prstClr val="black"/>
                </a:solidFill>
                <a:ea typeface="ＭＳ Ｐゴシック" charset="-128"/>
              </a:rPr>
              <a:t>risque de contact avec des pièces nues sous tension</a:t>
            </a:r>
            <a:r>
              <a:rPr lang="fr-FR" altLang="fr-FR" dirty="0">
                <a:solidFill>
                  <a:prstClr val="black"/>
                </a:solidFill>
                <a:ea typeface="ＭＳ Ｐゴシック" charset="-128"/>
              </a:rPr>
              <a:t>, sauf s’il s’agit d’installations TBTS( très basse tension de sécurité). Interdiction absolue d'exécuter des opérations sous tension. </a:t>
            </a:r>
            <a:r>
              <a:rPr lang="fr-FR" altLang="fr-FR" dirty="0">
                <a:solidFill>
                  <a:srgbClr val="EB660B"/>
                </a:solidFill>
                <a:ea typeface="ＭＳ Ｐゴシック" charset="-128"/>
              </a:rPr>
              <a:t>(article D.4153-24)</a:t>
            </a:r>
            <a:endParaRPr lang="fr-FR" altLang="fr-FR" dirty="0">
              <a:solidFill>
                <a:prstClr val="black"/>
              </a:solidFill>
              <a:ea typeface="ＭＳ Ｐゴシック" charset="-128"/>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322464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11</a:t>
            </a:fld>
            <a:endParaRPr lang="fr-FR" dirty="0"/>
          </a:p>
        </p:txBody>
      </p:sp>
      <p:sp>
        <p:nvSpPr>
          <p:cNvPr id="20483" name="Titre 1"/>
          <p:cNvSpPr>
            <a:spLocks noGrp="1"/>
          </p:cNvSpPr>
          <p:nvPr>
            <p:ph type="title" idx="4294967295"/>
          </p:nvPr>
        </p:nvSpPr>
        <p:spPr>
          <a:xfrm>
            <a:off x="2024067" y="188914"/>
            <a:ext cx="7119937" cy="1152525"/>
          </a:xfrm>
        </p:spPr>
        <p:txBody>
          <a:bodyPr>
            <a:normAutofit/>
          </a:bodyPr>
          <a:lstStyle/>
          <a:p>
            <a:pPr algn="ctr"/>
            <a:r>
              <a:rPr lang="fr-FR" altLang="fr-FR" sz="2400" dirty="0">
                <a:solidFill>
                  <a:srgbClr val="C00000"/>
                </a:solidFill>
              </a:rPr>
              <a:t>Les travaux interdits (sans dérogation possible)</a:t>
            </a:r>
          </a:p>
        </p:txBody>
      </p:sp>
      <p:sp>
        <p:nvSpPr>
          <p:cNvPr id="20484" name="ZoneTexte 1"/>
          <p:cNvSpPr txBox="1">
            <a:spLocks noChangeArrowheads="1"/>
          </p:cNvSpPr>
          <p:nvPr/>
        </p:nvSpPr>
        <p:spPr bwMode="auto">
          <a:xfrm>
            <a:off x="2011367" y="1484785"/>
            <a:ext cx="6665093" cy="4842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dirty="0">
              <a:solidFill>
                <a:schemeClr val="tx1"/>
              </a:solidFill>
            </a:endParaRPr>
          </a:p>
          <a:p>
            <a:pPr lvl="0" algn="just" defTabSz="457200">
              <a:lnSpc>
                <a:spcPct val="90000"/>
              </a:lnSpc>
              <a:buClrTx/>
            </a:pPr>
            <a:r>
              <a:rPr lang="fr-FR" altLang="fr-FR" dirty="0">
                <a:solidFill>
                  <a:prstClr val="black"/>
                </a:solidFill>
                <a:ea typeface="ＭＳ Ｐゴシック" charset="-128"/>
              </a:rPr>
              <a:t>Travaux de </a:t>
            </a:r>
            <a:r>
              <a:rPr lang="fr-FR" altLang="fr-FR" b="1" dirty="0">
                <a:solidFill>
                  <a:prstClr val="black"/>
                </a:solidFill>
                <a:ea typeface="ＭＳ Ｐゴシック" charset="-128"/>
              </a:rPr>
              <a:t>démolition</a:t>
            </a:r>
            <a:r>
              <a:rPr lang="fr-FR" altLang="fr-FR" dirty="0">
                <a:solidFill>
                  <a:prstClr val="black"/>
                </a:solidFill>
                <a:ea typeface="ＭＳ Ｐゴシック" charset="-128"/>
              </a:rPr>
              <a:t> ou de </a:t>
            </a:r>
            <a:r>
              <a:rPr lang="fr-FR" altLang="fr-FR" b="1" dirty="0">
                <a:solidFill>
                  <a:prstClr val="black"/>
                </a:solidFill>
                <a:ea typeface="ＭＳ Ｐゴシック" charset="-128"/>
              </a:rPr>
              <a:t>tranchées</a:t>
            </a:r>
            <a:r>
              <a:rPr lang="fr-FR" altLang="fr-FR" dirty="0">
                <a:solidFill>
                  <a:prstClr val="black"/>
                </a:solidFill>
                <a:ea typeface="ＭＳ Ｐゴシック" charset="-128"/>
              </a:rPr>
              <a:t> (blindage, fouilles, galeries, étaiement) comportant des </a:t>
            </a:r>
            <a:r>
              <a:rPr lang="fr-FR" altLang="fr-FR" b="1" dirty="0">
                <a:solidFill>
                  <a:prstClr val="black"/>
                </a:solidFill>
                <a:ea typeface="ＭＳ Ｐゴシック" charset="-128"/>
              </a:rPr>
              <a:t>risques d’effondrement et d’ensevelissement </a:t>
            </a:r>
            <a:r>
              <a:rPr lang="fr-FR" altLang="fr-FR" dirty="0">
                <a:solidFill>
                  <a:srgbClr val="EB660B"/>
                </a:solidFill>
                <a:ea typeface="ＭＳ Ｐゴシック" charset="-128"/>
              </a:rPr>
              <a:t>(article D.4153-25)</a:t>
            </a:r>
            <a:endParaRPr lang="fr-FR" altLang="fr-FR" dirty="0">
              <a:solidFill>
                <a:prstClr val="black"/>
              </a:solidFill>
              <a:ea typeface="ＭＳ Ｐゴシック" charset="-128"/>
            </a:endParaRPr>
          </a:p>
          <a:p>
            <a:pPr lvl="0" algn="just" defTabSz="457200">
              <a:lnSpc>
                <a:spcPct val="90000"/>
              </a:lnSpc>
              <a:buClrTx/>
              <a:buNone/>
            </a:pPr>
            <a:endParaRPr lang="fr-FR" altLang="fr-FR" sz="900" b="1" dirty="0">
              <a:solidFill>
                <a:prstClr val="black"/>
              </a:solidFill>
              <a:ea typeface="ＭＳ Ｐゴシック" charset="-128"/>
            </a:endParaRPr>
          </a:p>
          <a:p>
            <a:pPr lvl="0" algn="just" defTabSz="457200">
              <a:lnSpc>
                <a:spcPct val="90000"/>
              </a:lnSpc>
              <a:buClrTx/>
            </a:pPr>
            <a:r>
              <a:rPr lang="fr-FR" altLang="fr-FR" dirty="0">
                <a:solidFill>
                  <a:prstClr val="black"/>
                </a:solidFill>
                <a:ea typeface="ＭＳ Ｐゴシック" charset="-128"/>
              </a:rPr>
              <a:t>Conduite de </a:t>
            </a:r>
            <a:r>
              <a:rPr lang="fr-FR" altLang="fr-FR" b="1" dirty="0">
                <a:solidFill>
                  <a:prstClr val="black"/>
                </a:solidFill>
                <a:ea typeface="ＭＳ Ｐゴシック" charset="-128"/>
              </a:rPr>
              <a:t>quadricycles à moteur</a:t>
            </a:r>
            <a:r>
              <a:rPr lang="fr-FR" altLang="fr-FR" dirty="0">
                <a:solidFill>
                  <a:prstClr val="black"/>
                </a:solidFill>
                <a:ea typeface="ＭＳ Ｐゴシック" charset="-128"/>
              </a:rPr>
              <a:t> et </a:t>
            </a:r>
            <a:r>
              <a:rPr lang="fr-FR" altLang="fr-FR" b="1" dirty="0">
                <a:solidFill>
                  <a:prstClr val="black"/>
                </a:solidFill>
                <a:ea typeface="ＭＳ Ｐゴシック" charset="-128"/>
              </a:rPr>
              <a:t>tracteurs agricoles ou forestiers</a:t>
            </a:r>
            <a:r>
              <a:rPr lang="fr-FR" altLang="fr-FR" dirty="0">
                <a:solidFill>
                  <a:prstClr val="black"/>
                </a:solidFill>
                <a:ea typeface="ＭＳ Ｐゴシック" charset="-128"/>
              </a:rPr>
              <a:t> ( quads) non munis de dispositif de protection en cas de retournement ou dont le dispositif est rabattu, et non munis de système de retenue du conducteur au poste de conduite en cas de renversement </a:t>
            </a:r>
            <a:r>
              <a:rPr lang="fr-FR" altLang="fr-FR" dirty="0">
                <a:solidFill>
                  <a:srgbClr val="EB660B"/>
                </a:solidFill>
                <a:ea typeface="ＭＳ Ｐゴシック" charset="-128"/>
              </a:rPr>
              <a:t>(article D.4153-26)</a:t>
            </a:r>
            <a:endParaRPr lang="fr-FR" altLang="fr-FR" dirty="0">
              <a:solidFill>
                <a:prstClr val="black"/>
              </a:solidFill>
              <a:ea typeface="ＭＳ Ｐゴシック" charset="-128"/>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1964060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12</a:t>
            </a:fld>
            <a:endParaRPr lang="fr-FR" dirty="0"/>
          </a:p>
        </p:txBody>
      </p:sp>
      <p:sp>
        <p:nvSpPr>
          <p:cNvPr id="20483" name="Titre 1"/>
          <p:cNvSpPr>
            <a:spLocks noGrp="1"/>
          </p:cNvSpPr>
          <p:nvPr>
            <p:ph type="title" idx="4294967295"/>
          </p:nvPr>
        </p:nvSpPr>
        <p:spPr>
          <a:xfrm>
            <a:off x="2024067" y="188914"/>
            <a:ext cx="7119937" cy="1152525"/>
          </a:xfrm>
        </p:spPr>
        <p:txBody>
          <a:bodyPr>
            <a:normAutofit/>
          </a:bodyPr>
          <a:lstStyle/>
          <a:p>
            <a:pPr algn="ctr"/>
            <a:r>
              <a:rPr lang="fr-FR" altLang="fr-FR" sz="2400" dirty="0">
                <a:solidFill>
                  <a:srgbClr val="C00000"/>
                </a:solidFill>
              </a:rPr>
              <a:t>Les travaux interdits (sans dérogation possible)</a:t>
            </a:r>
          </a:p>
        </p:txBody>
      </p:sp>
      <p:sp>
        <p:nvSpPr>
          <p:cNvPr id="20484" name="ZoneTexte 1"/>
          <p:cNvSpPr txBox="1">
            <a:spLocks noChangeArrowheads="1"/>
          </p:cNvSpPr>
          <p:nvPr/>
        </p:nvSpPr>
        <p:spPr bwMode="auto">
          <a:xfrm>
            <a:off x="2011367" y="1484783"/>
            <a:ext cx="6665093" cy="685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dirty="0">
              <a:solidFill>
                <a:schemeClr val="tx1"/>
              </a:solidFill>
            </a:endParaRPr>
          </a:p>
          <a:p>
            <a:pPr lvl="0" algn="just" defTabSz="457200">
              <a:lnSpc>
                <a:spcPct val="80000"/>
              </a:lnSpc>
              <a:buClrTx/>
            </a:pPr>
            <a:r>
              <a:rPr lang="fr-FR" altLang="fr-FR" b="1" dirty="0">
                <a:solidFill>
                  <a:schemeClr val="tx1"/>
                </a:solidFill>
                <a:ea typeface="ＭＳ Ｐゴシック" charset="-128"/>
              </a:rPr>
              <a:t>Travaux temporaires en hauteur sans protections collectives </a:t>
            </a:r>
            <a:r>
              <a:rPr lang="fr-FR" altLang="fr-FR" dirty="0">
                <a:solidFill>
                  <a:schemeClr val="tx1"/>
                </a:solidFill>
                <a:ea typeface="ＭＳ Ｐゴシック" charset="-128"/>
              </a:rPr>
              <a:t>(article D.4153-30)</a:t>
            </a:r>
          </a:p>
          <a:p>
            <a:pPr lvl="0" algn="just" defTabSz="457200">
              <a:lnSpc>
                <a:spcPct val="80000"/>
              </a:lnSpc>
              <a:buClrTx/>
              <a:buNone/>
            </a:pPr>
            <a:endParaRPr lang="fr-FR" altLang="fr-FR" dirty="0">
              <a:solidFill>
                <a:schemeClr val="tx1"/>
              </a:solidFill>
              <a:ea typeface="ＭＳ Ｐゴシック" charset="-128"/>
            </a:endParaRPr>
          </a:p>
          <a:p>
            <a:pPr lvl="0" algn="just" defTabSz="457200">
              <a:lnSpc>
                <a:spcPct val="80000"/>
              </a:lnSpc>
              <a:buClrTx/>
            </a:pPr>
            <a:r>
              <a:rPr lang="fr-FR" altLang="fr-FR" b="1" dirty="0">
                <a:solidFill>
                  <a:schemeClr val="tx1"/>
                </a:solidFill>
                <a:ea typeface="ＭＳ Ｐゴシック" charset="-128"/>
              </a:rPr>
              <a:t>Travaux en hauteur dans les arbres</a:t>
            </a:r>
            <a:r>
              <a:rPr lang="fr-FR" altLang="fr-FR" dirty="0">
                <a:solidFill>
                  <a:schemeClr val="tx1"/>
                </a:solidFill>
                <a:ea typeface="ＭＳ Ｐゴシック" charset="-128"/>
              </a:rPr>
              <a:t> et autres essences ligneuses et semi-ligneuses (article D.4153-32</a:t>
            </a:r>
            <a:r>
              <a:rPr lang="fr-FR" altLang="fr-FR" dirty="0">
                <a:ea typeface="ＭＳ Ｐゴシック" charset="-128"/>
              </a:rPr>
              <a:t>)</a:t>
            </a:r>
          </a:p>
          <a:p>
            <a:pPr lvl="0" algn="just" defTabSz="457200">
              <a:lnSpc>
                <a:spcPct val="80000"/>
              </a:lnSpc>
              <a:buClrTx/>
            </a:pPr>
            <a:endParaRPr lang="fr-FR" altLang="fr-FR" dirty="0">
              <a:solidFill>
                <a:srgbClr val="EB660B"/>
              </a:solidFill>
              <a:ea typeface="ＭＳ Ｐゴシック" charset="-128"/>
            </a:endParaRPr>
          </a:p>
          <a:p>
            <a:pPr lvl="0" algn="just" defTabSz="457200">
              <a:lnSpc>
                <a:spcPct val="80000"/>
              </a:lnSpc>
              <a:buClrTx/>
            </a:pPr>
            <a:r>
              <a:rPr lang="fr-FR" altLang="fr-FR" dirty="0">
                <a:solidFill>
                  <a:prstClr val="black"/>
                </a:solidFill>
                <a:ea typeface="ＭＳ Ｐゴシック" charset="-128"/>
              </a:rPr>
              <a:t>Travaux exposant à une </a:t>
            </a:r>
            <a:r>
              <a:rPr lang="fr-FR" altLang="fr-FR" b="1" dirty="0">
                <a:solidFill>
                  <a:prstClr val="black"/>
                </a:solidFill>
                <a:ea typeface="ＭＳ Ｐゴシック" charset="-128"/>
              </a:rPr>
              <a:t>température extrême</a:t>
            </a:r>
            <a:r>
              <a:rPr lang="fr-FR" altLang="fr-FR" dirty="0">
                <a:solidFill>
                  <a:prstClr val="black"/>
                </a:solidFill>
                <a:ea typeface="ＭＳ Ｐゴシック" charset="-128"/>
              </a:rPr>
              <a:t> susceptible de nuire à la santé </a:t>
            </a:r>
            <a:r>
              <a:rPr lang="fr-FR" altLang="fr-FR" dirty="0">
                <a:solidFill>
                  <a:srgbClr val="EB660B"/>
                </a:solidFill>
                <a:ea typeface="ＭＳ Ｐゴシック" charset="-128"/>
              </a:rPr>
              <a:t>(article D.4153-36)</a:t>
            </a:r>
            <a:r>
              <a:rPr lang="fr-FR" altLang="fr-FR" sz="1400" dirty="0">
                <a:solidFill>
                  <a:srgbClr val="EB660B"/>
                </a:solidFill>
                <a:ea typeface="ＭＳ Ｐゴシック" charset="-128"/>
              </a:rPr>
              <a:t> </a:t>
            </a:r>
          </a:p>
          <a:p>
            <a:pPr lvl="0" algn="just" defTabSz="457200">
              <a:lnSpc>
                <a:spcPct val="80000"/>
              </a:lnSpc>
              <a:buClrTx/>
            </a:pPr>
            <a:endParaRPr lang="fr-FR" altLang="fr-FR" dirty="0">
              <a:solidFill>
                <a:srgbClr val="EB660B"/>
              </a:solidFill>
              <a:ea typeface="ＭＳ Ｐゴシック" charset="-128"/>
            </a:endParaRPr>
          </a:p>
          <a:p>
            <a:pPr lvl="0" algn="just" defTabSz="457200">
              <a:lnSpc>
                <a:spcPct val="80000"/>
              </a:lnSpc>
              <a:buClrTx/>
            </a:pPr>
            <a:r>
              <a:rPr lang="fr-FR" altLang="fr-FR" dirty="0">
                <a:solidFill>
                  <a:prstClr val="black"/>
                </a:solidFill>
                <a:ea typeface="ＭＳ Ｐゴシック" charset="-128"/>
              </a:rPr>
              <a:t>Travaux d’</a:t>
            </a:r>
            <a:r>
              <a:rPr lang="fr-FR" altLang="fr-FR" b="1" dirty="0">
                <a:solidFill>
                  <a:prstClr val="black"/>
                </a:solidFill>
                <a:ea typeface="ＭＳ Ｐゴシック" charset="-128"/>
              </a:rPr>
              <a:t>abattage</a:t>
            </a:r>
            <a:r>
              <a:rPr lang="fr-FR" altLang="fr-FR" dirty="0">
                <a:solidFill>
                  <a:prstClr val="black"/>
                </a:solidFill>
                <a:ea typeface="ＭＳ Ｐゴシック" charset="-128"/>
              </a:rPr>
              <a:t>, d’</a:t>
            </a:r>
            <a:r>
              <a:rPr lang="fr-FR" altLang="fr-FR" b="1" dirty="0">
                <a:solidFill>
                  <a:prstClr val="black"/>
                </a:solidFill>
                <a:ea typeface="ＭＳ Ｐゴシック" charset="-128"/>
              </a:rPr>
              <a:t>euthanasie</a:t>
            </a:r>
            <a:r>
              <a:rPr lang="fr-FR" altLang="fr-FR" dirty="0">
                <a:solidFill>
                  <a:prstClr val="black"/>
                </a:solidFill>
                <a:ea typeface="ＭＳ Ｐゴシック" charset="-128"/>
              </a:rPr>
              <a:t> et d’</a:t>
            </a:r>
            <a:r>
              <a:rPr lang="fr-FR" altLang="fr-FR" b="1" dirty="0">
                <a:solidFill>
                  <a:prstClr val="black"/>
                </a:solidFill>
                <a:ea typeface="ＭＳ Ｐゴシック" charset="-128"/>
              </a:rPr>
              <a:t>équarrissage</a:t>
            </a:r>
            <a:r>
              <a:rPr lang="fr-FR" altLang="fr-FR" dirty="0">
                <a:solidFill>
                  <a:prstClr val="black"/>
                </a:solidFill>
                <a:ea typeface="ＭＳ Ｐゴシック" charset="-128"/>
              </a:rPr>
              <a:t> d’animaux + Travaux au contact </a:t>
            </a:r>
            <a:r>
              <a:rPr lang="fr-FR" altLang="fr-FR" b="1" dirty="0">
                <a:solidFill>
                  <a:prstClr val="black"/>
                </a:solidFill>
                <a:ea typeface="ＭＳ Ｐゴシック" charset="-128"/>
              </a:rPr>
              <a:t>d’animaux féroces ou venimeux </a:t>
            </a:r>
            <a:r>
              <a:rPr lang="fr-FR" altLang="fr-FR" sz="1400" dirty="0">
                <a:solidFill>
                  <a:srgbClr val="EB660B"/>
                </a:solidFill>
                <a:ea typeface="ＭＳ Ｐゴシック" charset="-128"/>
              </a:rPr>
              <a:t>(</a:t>
            </a:r>
            <a:r>
              <a:rPr lang="fr-FR" altLang="fr-FR" dirty="0">
                <a:solidFill>
                  <a:srgbClr val="EB660B"/>
                </a:solidFill>
                <a:ea typeface="ＭＳ Ｐゴシック" charset="-128"/>
              </a:rPr>
              <a:t>article D.4153-37)</a:t>
            </a:r>
          </a:p>
          <a:p>
            <a:pPr lvl="0" algn="just" defTabSz="457200">
              <a:lnSpc>
                <a:spcPct val="80000"/>
              </a:lnSpc>
              <a:buClrTx/>
              <a:buNone/>
            </a:pPr>
            <a:endParaRPr lang="fr-FR" altLang="fr-FR" dirty="0">
              <a:solidFill>
                <a:srgbClr val="EB660B"/>
              </a:solidFill>
              <a:ea typeface="ＭＳ Ｐゴシック" charset="-128"/>
            </a:endParaRPr>
          </a:p>
          <a:p>
            <a:pPr lvl="0" algn="just" defTabSz="457200">
              <a:lnSpc>
                <a:spcPct val="80000"/>
              </a:lnSpc>
              <a:buClrTx/>
            </a:pPr>
            <a:r>
              <a:rPr lang="fr-FR" altLang="fr-FR" dirty="0">
                <a:solidFill>
                  <a:schemeClr val="tx1"/>
                </a:solidFill>
                <a:ea typeface="ＭＳ Ｐゴシック" charset="-128"/>
              </a:rPr>
              <a:t>Travaux de </a:t>
            </a:r>
            <a:r>
              <a:rPr lang="fr-FR" altLang="fr-FR" b="1" dirty="0">
                <a:solidFill>
                  <a:schemeClr val="tx1"/>
                </a:solidFill>
                <a:ea typeface="ＭＳ Ｐゴシック" charset="-128"/>
              </a:rPr>
              <a:t>manutention avec dépassement de charge ( 20 % de son poids)  dès lors que le jeune travailleur ne dispose pas d’avis médical d’aptitude</a:t>
            </a:r>
            <a:r>
              <a:rPr lang="fr-FR" dirty="0">
                <a:solidFill>
                  <a:schemeClr val="tx1"/>
                </a:solidFill>
              </a:rPr>
              <a:t>( à contrario de l’art D4153-52 du CT)</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4223194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13</a:t>
            </a:fld>
            <a:endParaRPr lang="fr-FR" dirty="0"/>
          </a:p>
        </p:txBody>
      </p:sp>
      <p:sp>
        <p:nvSpPr>
          <p:cNvPr id="20483" name="Titre 1"/>
          <p:cNvSpPr>
            <a:spLocks noGrp="1"/>
          </p:cNvSpPr>
          <p:nvPr>
            <p:ph type="title" idx="4294967295"/>
          </p:nvPr>
        </p:nvSpPr>
        <p:spPr>
          <a:xfrm>
            <a:off x="2024067" y="188914"/>
            <a:ext cx="7119937" cy="1152525"/>
          </a:xfrm>
        </p:spPr>
        <p:txBody>
          <a:bodyPr>
            <a:normAutofit/>
          </a:bodyPr>
          <a:lstStyle/>
          <a:p>
            <a:pPr algn="ctr"/>
            <a:r>
              <a:rPr lang="fr-FR" altLang="fr-FR" sz="2400" dirty="0">
                <a:solidFill>
                  <a:srgbClr val="C00000"/>
                </a:solidFill>
              </a:rPr>
              <a:t>Les travaux interdits (soumis à déclaration)</a:t>
            </a:r>
          </a:p>
        </p:txBody>
      </p:sp>
      <p:sp>
        <p:nvSpPr>
          <p:cNvPr id="20484" name="ZoneTexte 1"/>
          <p:cNvSpPr txBox="1">
            <a:spLocks noChangeArrowheads="1"/>
          </p:cNvSpPr>
          <p:nvPr/>
        </p:nvSpPr>
        <p:spPr bwMode="auto">
          <a:xfrm>
            <a:off x="2011367" y="1484784"/>
            <a:ext cx="6665093" cy="588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dirty="0">
              <a:solidFill>
                <a:schemeClr val="tx1"/>
              </a:solidFill>
            </a:endParaRPr>
          </a:p>
          <a:p>
            <a:pPr lvl="0" algn="just" defTabSz="457200">
              <a:lnSpc>
                <a:spcPct val="80000"/>
              </a:lnSpc>
              <a:buClrTx/>
            </a:pPr>
            <a:r>
              <a:rPr lang="fr-FR" altLang="fr-FR" dirty="0">
                <a:solidFill>
                  <a:prstClr val="black"/>
                </a:solidFill>
                <a:ea typeface="ＭＳ Ｐゴシック" charset="-128"/>
              </a:rPr>
              <a:t>Travaux impliquant la </a:t>
            </a:r>
            <a:r>
              <a:rPr lang="fr-FR" altLang="fr-FR" b="1" dirty="0">
                <a:solidFill>
                  <a:prstClr val="black"/>
                </a:solidFill>
                <a:ea typeface="ＭＳ Ｐゴシック" charset="-128"/>
              </a:rPr>
              <a:t>préparation</a:t>
            </a:r>
            <a:r>
              <a:rPr lang="fr-FR" altLang="fr-FR" dirty="0">
                <a:solidFill>
                  <a:prstClr val="black"/>
                </a:solidFill>
                <a:ea typeface="ＭＳ Ｐゴシック" charset="-128"/>
              </a:rPr>
              <a:t>, l’</a:t>
            </a:r>
            <a:r>
              <a:rPr lang="fr-FR" altLang="fr-FR" b="1" dirty="0">
                <a:solidFill>
                  <a:prstClr val="black"/>
                </a:solidFill>
                <a:ea typeface="ＭＳ Ｐゴシック" charset="-128"/>
              </a:rPr>
              <a:t>emploi</a:t>
            </a:r>
            <a:r>
              <a:rPr lang="fr-FR" altLang="fr-FR" dirty="0">
                <a:solidFill>
                  <a:prstClr val="black"/>
                </a:solidFill>
                <a:ea typeface="ＭＳ Ｐゴシック" charset="-128"/>
              </a:rPr>
              <a:t>, la </a:t>
            </a:r>
            <a:r>
              <a:rPr lang="fr-FR" altLang="fr-FR" b="1" dirty="0">
                <a:solidFill>
                  <a:prstClr val="black"/>
                </a:solidFill>
                <a:ea typeface="ＭＳ Ｐゴシック" charset="-128"/>
              </a:rPr>
              <a:t>manipulation</a:t>
            </a:r>
            <a:r>
              <a:rPr lang="fr-FR" altLang="fr-FR" dirty="0">
                <a:solidFill>
                  <a:prstClr val="black"/>
                </a:solidFill>
                <a:ea typeface="ＭＳ Ｐゴシック" charset="-128"/>
              </a:rPr>
              <a:t> ou l’</a:t>
            </a:r>
            <a:r>
              <a:rPr lang="fr-FR" altLang="fr-FR" b="1" dirty="0">
                <a:solidFill>
                  <a:prstClr val="black"/>
                </a:solidFill>
                <a:ea typeface="ＭＳ Ｐゴシック" charset="-128"/>
              </a:rPr>
              <a:t>exposition</a:t>
            </a:r>
            <a:r>
              <a:rPr lang="fr-FR" altLang="fr-FR" dirty="0">
                <a:solidFill>
                  <a:prstClr val="black"/>
                </a:solidFill>
                <a:ea typeface="ＭＳ Ｐゴシック" charset="-128"/>
              </a:rPr>
              <a:t> à des </a:t>
            </a:r>
            <a:r>
              <a:rPr lang="fr-FR" altLang="fr-FR" b="1" dirty="0">
                <a:solidFill>
                  <a:prstClr val="black"/>
                </a:solidFill>
                <a:ea typeface="ＭＳ Ｐゴシック" charset="-128"/>
              </a:rPr>
              <a:t>ACD</a:t>
            </a:r>
            <a:r>
              <a:rPr lang="fr-FR" altLang="fr-FR" dirty="0">
                <a:solidFill>
                  <a:prstClr val="black"/>
                </a:solidFill>
                <a:ea typeface="ＭＳ Ｐゴシック" charset="-128"/>
              </a:rPr>
              <a:t> </a:t>
            </a:r>
            <a:r>
              <a:rPr lang="fr-FR" altLang="fr-FR" dirty="0">
                <a:solidFill>
                  <a:srgbClr val="EB660B"/>
                </a:solidFill>
                <a:ea typeface="ＭＳ Ｐゴシック" charset="-128"/>
              </a:rPr>
              <a:t>(articles D.4153-17, R.4412-3 et R.4412-60)</a:t>
            </a:r>
            <a:endParaRPr lang="fr-FR" altLang="fr-FR" dirty="0">
              <a:solidFill>
                <a:prstClr val="black"/>
              </a:solidFill>
              <a:ea typeface="ＭＳ Ｐゴシック" charset="-128"/>
            </a:endParaRPr>
          </a:p>
          <a:p>
            <a:pPr lvl="0" algn="just" defTabSz="457200">
              <a:lnSpc>
                <a:spcPct val="80000"/>
              </a:lnSpc>
              <a:buClrTx/>
              <a:buNone/>
            </a:pPr>
            <a:endParaRPr lang="fr-FR" altLang="fr-FR" sz="900" dirty="0">
              <a:solidFill>
                <a:prstClr val="black"/>
              </a:solidFill>
              <a:ea typeface="ＭＳ Ｐゴシック" charset="-128"/>
            </a:endParaRPr>
          </a:p>
          <a:p>
            <a:pPr lvl="0" algn="just" defTabSz="457200">
              <a:lnSpc>
                <a:spcPct val="80000"/>
              </a:lnSpc>
              <a:buClrTx/>
            </a:pPr>
            <a:r>
              <a:rPr lang="fr-FR" altLang="fr-FR" dirty="0">
                <a:solidFill>
                  <a:prstClr val="black"/>
                </a:solidFill>
                <a:ea typeface="ＭＳ Ｐゴシック" charset="-128"/>
              </a:rPr>
              <a:t>Opérations susceptibles de générer une </a:t>
            </a:r>
            <a:r>
              <a:rPr lang="fr-FR" altLang="fr-FR" b="1" dirty="0">
                <a:solidFill>
                  <a:prstClr val="black"/>
                </a:solidFill>
                <a:ea typeface="ＭＳ Ｐゴシック" charset="-128"/>
              </a:rPr>
              <a:t>exposition à des fibres d’amiante de niveau 1 </a:t>
            </a:r>
            <a:r>
              <a:rPr lang="fr-FR" altLang="fr-FR" dirty="0">
                <a:solidFill>
                  <a:srgbClr val="EB660B"/>
                </a:solidFill>
                <a:ea typeface="ＭＳ Ｐゴシック" charset="-128"/>
              </a:rPr>
              <a:t>(articles D.4153-18 et R.4412-98)</a:t>
            </a:r>
          </a:p>
          <a:p>
            <a:pPr lvl="0" algn="just" defTabSz="457200">
              <a:lnSpc>
                <a:spcPct val="80000"/>
              </a:lnSpc>
              <a:buClrTx/>
              <a:buNone/>
            </a:pPr>
            <a:endParaRPr lang="fr-FR" altLang="fr-FR" sz="900" dirty="0">
              <a:solidFill>
                <a:srgbClr val="EB660B"/>
              </a:solidFill>
              <a:ea typeface="ＭＳ Ｐゴシック" charset="-128"/>
            </a:endParaRPr>
          </a:p>
          <a:p>
            <a:pPr lvl="0" algn="just" defTabSz="457200">
              <a:lnSpc>
                <a:spcPct val="80000"/>
              </a:lnSpc>
              <a:buClrTx/>
            </a:pPr>
            <a:r>
              <a:rPr lang="fr-FR" altLang="fr-FR" dirty="0">
                <a:solidFill>
                  <a:prstClr val="black"/>
                </a:solidFill>
                <a:ea typeface="ＭＳ Ｐゴシック" charset="-128"/>
              </a:rPr>
              <a:t>Travaux exposant aux </a:t>
            </a:r>
            <a:r>
              <a:rPr lang="fr-FR" altLang="fr-FR" b="1" dirty="0">
                <a:solidFill>
                  <a:prstClr val="black"/>
                </a:solidFill>
                <a:ea typeface="ＭＳ Ｐゴシック" charset="-128"/>
              </a:rPr>
              <a:t>rayonnements ionisants</a:t>
            </a:r>
            <a:r>
              <a:rPr lang="fr-FR" altLang="fr-FR" dirty="0">
                <a:solidFill>
                  <a:prstClr val="black"/>
                </a:solidFill>
                <a:ea typeface="ＭＳ Ｐゴシック" charset="-128"/>
              </a:rPr>
              <a:t> requérant un classement en </a:t>
            </a:r>
            <a:r>
              <a:rPr lang="fr-FR" altLang="fr-FR" b="1" dirty="0">
                <a:solidFill>
                  <a:prstClr val="black"/>
                </a:solidFill>
                <a:ea typeface="ＭＳ Ｐゴシック" charset="-128"/>
              </a:rPr>
              <a:t>catégorie B </a:t>
            </a:r>
            <a:r>
              <a:rPr lang="fr-FR" altLang="fr-FR" dirty="0">
                <a:solidFill>
                  <a:srgbClr val="EB660B"/>
                </a:solidFill>
                <a:ea typeface="ＭＳ Ｐゴシック" charset="-128"/>
              </a:rPr>
              <a:t>(articles D.4153-21 et R.4451-46 )</a:t>
            </a:r>
            <a:endParaRPr lang="fr-FR" altLang="fr-FR" b="1" dirty="0">
              <a:solidFill>
                <a:prstClr val="black"/>
              </a:solidFill>
              <a:ea typeface="ＭＳ Ｐゴシック" charset="-128"/>
            </a:endParaRPr>
          </a:p>
          <a:p>
            <a:pPr lvl="0" algn="just" defTabSz="457200">
              <a:lnSpc>
                <a:spcPct val="80000"/>
              </a:lnSpc>
              <a:buClrTx/>
              <a:buNone/>
            </a:pPr>
            <a:endParaRPr lang="fr-FR" altLang="fr-FR" sz="900" b="1" dirty="0">
              <a:solidFill>
                <a:prstClr val="black"/>
              </a:solidFill>
              <a:ea typeface="ＭＳ Ｐゴシック" charset="-128"/>
            </a:endParaRPr>
          </a:p>
          <a:p>
            <a:pPr lvl="0" algn="just" defTabSz="457200">
              <a:lnSpc>
                <a:spcPct val="80000"/>
              </a:lnSpc>
              <a:buClrTx/>
            </a:pPr>
            <a:r>
              <a:rPr lang="fr-FR" altLang="fr-FR" dirty="0">
                <a:solidFill>
                  <a:prstClr val="black"/>
                </a:solidFill>
                <a:ea typeface="ＭＳ Ｐゴシック" charset="-128"/>
              </a:rPr>
              <a:t>Travaux exposant aux </a:t>
            </a:r>
            <a:r>
              <a:rPr lang="fr-FR" altLang="fr-FR" b="1" dirty="0">
                <a:solidFill>
                  <a:prstClr val="black"/>
                </a:solidFill>
                <a:ea typeface="ＭＳ Ｐゴシック" charset="-128"/>
              </a:rPr>
              <a:t>rayonnements optiques artificiels</a:t>
            </a:r>
            <a:r>
              <a:rPr lang="fr-FR" altLang="fr-FR" dirty="0">
                <a:solidFill>
                  <a:prstClr val="black"/>
                </a:solidFill>
                <a:ea typeface="ＭＳ Ｐゴシック" charset="-128"/>
              </a:rPr>
              <a:t> lorsque l’ERP met en évidence l’impossibilité du moindre dépassement des VLEP </a:t>
            </a:r>
            <a:r>
              <a:rPr lang="fr-FR" altLang="fr-FR" dirty="0">
                <a:solidFill>
                  <a:srgbClr val="EB660B"/>
                </a:solidFill>
                <a:ea typeface="ＭＳ Ｐゴシック" charset="-128"/>
              </a:rPr>
              <a:t>(article D.4153-22, R.4452-5 et R.4452-6)</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2930665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14</a:t>
            </a:fld>
            <a:endParaRPr lang="fr-FR" dirty="0"/>
          </a:p>
        </p:txBody>
      </p:sp>
      <p:sp>
        <p:nvSpPr>
          <p:cNvPr id="20483" name="Titre 1"/>
          <p:cNvSpPr>
            <a:spLocks noGrp="1"/>
          </p:cNvSpPr>
          <p:nvPr>
            <p:ph type="title" idx="4294967295"/>
          </p:nvPr>
        </p:nvSpPr>
        <p:spPr>
          <a:xfrm>
            <a:off x="2024067" y="188914"/>
            <a:ext cx="7119937" cy="1152525"/>
          </a:xfrm>
        </p:spPr>
        <p:txBody>
          <a:bodyPr>
            <a:normAutofit/>
          </a:bodyPr>
          <a:lstStyle/>
          <a:p>
            <a:pPr algn="ctr"/>
            <a:r>
              <a:rPr lang="fr-FR" altLang="fr-FR" sz="2400" dirty="0">
                <a:solidFill>
                  <a:srgbClr val="C00000"/>
                </a:solidFill>
              </a:rPr>
              <a:t>Les travaux interdits (soumis à déclaration)</a:t>
            </a:r>
          </a:p>
        </p:txBody>
      </p:sp>
      <p:sp>
        <p:nvSpPr>
          <p:cNvPr id="20484" name="ZoneTexte 1"/>
          <p:cNvSpPr txBox="1">
            <a:spLocks noChangeArrowheads="1"/>
          </p:cNvSpPr>
          <p:nvPr/>
        </p:nvSpPr>
        <p:spPr bwMode="auto">
          <a:xfrm>
            <a:off x="2011367" y="1484784"/>
            <a:ext cx="6665093" cy="54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lvl="0" algn="just" defTabSz="457200">
              <a:lnSpc>
                <a:spcPct val="90000"/>
              </a:lnSpc>
              <a:buClrTx/>
            </a:pPr>
            <a:r>
              <a:rPr lang="fr-FR" altLang="fr-FR" dirty="0">
                <a:solidFill>
                  <a:prstClr val="black"/>
                </a:solidFill>
                <a:ea typeface="ＭＳ Ｐゴシック" charset="-128"/>
              </a:rPr>
              <a:t>Interventions en </a:t>
            </a:r>
            <a:r>
              <a:rPr lang="fr-FR" altLang="fr-FR" b="1" dirty="0">
                <a:solidFill>
                  <a:prstClr val="black"/>
                </a:solidFill>
                <a:ea typeface="ＭＳ Ｐゴシック" charset="-128"/>
              </a:rPr>
              <a:t>milieu hyperbare</a:t>
            </a:r>
            <a:r>
              <a:rPr lang="fr-FR" altLang="fr-FR" dirty="0">
                <a:solidFill>
                  <a:prstClr val="black"/>
                </a:solidFill>
                <a:ea typeface="ＭＳ Ｐゴシック" charset="-128"/>
              </a:rPr>
              <a:t> relevant de la classe 0 </a:t>
            </a:r>
            <a:r>
              <a:rPr lang="fr-FR" altLang="fr-FR" dirty="0">
                <a:solidFill>
                  <a:srgbClr val="EB660B"/>
                </a:solidFill>
                <a:ea typeface="ＭＳ Ｐゴシック" charset="-128"/>
              </a:rPr>
              <a:t>(article D.4153-23)</a:t>
            </a:r>
          </a:p>
          <a:p>
            <a:pPr lvl="0" algn="just" defTabSz="457200">
              <a:lnSpc>
                <a:spcPct val="90000"/>
              </a:lnSpc>
              <a:buClrTx/>
              <a:buNone/>
            </a:pPr>
            <a:endParaRPr lang="fr-FR" altLang="fr-FR" sz="900" dirty="0">
              <a:solidFill>
                <a:srgbClr val="EB660B"/>
              </a:solidFill>
              <a:ea typeface="ＭＳ Ｐゴシック" charset="-128"/>
            </a:endParaRPr>
          </a:p>
          <a:p>
            <a:pPr lvl="0" algn="just" defTabSz="457200">
              <a:lnSpc>
                <a:spcPct val="90000"/>
              </a:lnSpc>
              <a:buClrTx/>
            </a:pPr>
            <a:r>
              <a:rPr lang="fr-FR" altLang="fr-FR" dirty="0">
                <a:solidFill>
                  <a:prstClr val="black"/>
                </a:solidFill>
                <a:ea typeface="ＭＳ Ｐゴシック" charset="-128"/>
              </a:rPr>
              <a:t>Conduite d’</a:t>
            </a:r>
            <a:r>
              <a:rPr lang="fr-FR" altLang="fr-FR" b="1" dirty="0">
                <a:solidFill>
                  <a:prstClr val="black"/>
                </a:solidFill>
                <a:ea typeface="ＭＳ Ｐゴシック" charset="-128"/>
              </a:rPr>
              <a:t>équipements de travail mobile automoteur</a:t>
            </a:r>
            <a:r>
              <a:rPr lang="fr-FR" altLang="fr-FR" dirty="0">
                <a:solidFill>
                  <a:prstClr val="black"/>
                </a:solidFill>
                <a:ea typeface="ＭＳ Ｐゴシック" charset="-128"/>
              </a:rPr>
              <a:t> (autres que quadricycles à moteur et tracteurs agricoles ou forestiers) ou d’</a:t>
            </a:r>
            <a:r>
              <a:rPr lang="fr-FR" altLang="fr-FR" b="1" dirty="0">
                <a:solidFill>
                  <a:prstClr val="black"/>
                </a:solidFill>
                <a:ea typeface="ＭＳ Ｐゴシック" charset="-128"/>
              </a:rPr>
              <a:t>équipements de travail servant au levage</a:t>
            </a:r>
            <a:r>
              <a:rPr lang="fr-FR" altLang="fr-FR" dirty="0">
                <a:solidFill>
                  <a:prstClr val="black"/>
                </a:solidFill>
                <a:ea typeface="ＭＳ Ｐゴシック" charset="-128"/>
              </a:rPr>
              <a:t> </a:t>
            </a:r>
            <a:r>
              <a:rPr lang="fr-FR" altLang="fr-FR" dirty="0">
                <a:solidFill>
                  <a:srgbClr val="EB660B"/>
                </a:solidFill>
                <a:ea typeface="ＭＳ Ｐゴシック" charset="-128"/>
              </a:rPr>
              <a:t>(article D.4153-27) </a:t>
            </a:r>
            <a:r>
              <a:rPr lang="fr-FR" altLang="fr-FR" dirty="0">
                <a:ea typeface="ＭＳ Ｐゴシック" charset="-128"/>
              </a:rPr>
              <a:t>dès lors que le jeune ne dispose pas encore de formation ni d’autorisation</a:t>
            </a:r>
          </a:p>
          <a:p>
            <a:pPr lvl="0" algn="just" defTabSz="457200">
              <a:lnSpc>
                <a:spcPct val="90000"/>
              </a:lnSpc>
              <a:buClrTx/>
              <a:buNone/>
            </a:pPr>
            <a:endParaRPr lang="fr-FR" altLang="fr-FR" sz="900" dirty="0">
              <a:solidFill>
                <a:srgbClr val="EB660B"/>
              </a:solidFill>
              <a:ea typeface="ＭＳ Ｐゴシック" charset="-128"/>
            </a:endParaRPr>
          </a:p>
          <a:p>
            <a:pPr lvl="0" algn="just" defTabSz="457200">
              <a:lnSpc>
                <a:spcPct val="90000"/>
              </a:lnSpc>
              <a:buClrTx/>
            </a:pPr>
            <a:r>
              <a:rPr lang="fr-FR" altLang="fr-FR" dirty="0">
                <a:solidFill>
                  <a:prstClr val="black"/>
                </a:solidFill>
                <a:ea typeface="ＭＳ Ｐゴシック" charset="-128"/>
              </a:rPr>
              <a:t>Travaux impliquant l’</a:t>
            </a:r>
            <a:r>
              <a:rPr lang="fr-FR" altLang="fr-FR" b="1" dirty="0">
                <a:solidFill>
                  <a:prstClr val="black"/>
                </a:solidFill>
                <a:ea typeface="ＭＳ Ｐゴシック" charset="-128"/>
              </a:rPr>
              <a:t>utilisation</a:t>
            </a:r>
            <a:r>
              <a:rPr lang="fr-FR" altLang="fr-FR" dirty="0">
                <a:solidFill>
                  <a:prstClr val="black"/>
                </a:solidFill>
                <a:ea typeface="ＭＳ Ｐゴシック" charset="-128"/>
              </a:rPr>
              <a:t> ou l’</a:t>
            </a:r>
            <a:r>
              <a:rPr lang="fr-FR" altLang="fr-FR" b="1" dirty="0">
                <a:solidFill>
                  <a:prstClr val="black"/>
                </a:solidFill>
                <a:ea typeface="ＭＳ Ｐゴシック" charset="-128"/>
              </a:rPr>
              <a:t>entretien</a:t>
            </a:r>
            <a:r>
              <a:rPr lang="fr-FR" altLang="fr-FR" dirty="0">
                <a:solidFill>
                  <a:prstClr val="black"/>
                </a:solidFill>
                <a:ea typeface="ＭＳ Ｐゴシック" charset="-128"/>
              </a:rPr>
              <a:t> de </a:t>
            </a:r>
            <a:r>
              <a:rPr lang="fr-FR" altLang="fr-FR" b="1" dirty="0">
                <a:solidFill>
                  <a:prstClr val="black"/>
                </a:solidFill>
                <a:ea typeface="ＭＳ Ｐゴシック" charset="-128"/>
              </a:rPr>
              <a:t>machines </a:t>
            </a:r>
            <a:r>
              <a:rPr lang="fr-FR" altLang="fr-FR" dirty="0">
                <a:solidFill>
                  <a:prstClr val="black"/>
                </a:solidFill>
                <a:ea typeface="ＭＳ Ｐゴシック" charset="-128"/>
              </a:rPr>
              <a:t>mentionnées à l’article R. 4313-78 CT ou comportant des </a:t>
            </a:r>
            <a:r>
              <a:rPr lang="fr-FR" altLang="fr-FR" b="1" dirty="0">
                <a:solidFill>
                  <a:prstClr val="black"/>
                </a:solidFill>
                <a:ea typeface="ＭＳ Ｐゴシック" charset="-128"/>
              </a:rPr>
              <a:t>éléments mobiles</a:t>
            </a:r>
            <a:r>
              <a:rPr lang="fr-FR" altLang="fr-FR" dirty="0">
                <a:solidFill>
                  <a:prstClr val="black"/>
                </a:solidFill>
                <a:ea typeface="ＭＳ Ｐゴシック" charset="-128"/>
              </a:rPr>
              <a:t> concourant à l’exécution du travail ne pouvant être rendus inaccessibles durant leur fonctionnement </a:t>
            </a:r>
            <a:r>
              <a:rPr lang="fr-FR" altLang="fr-FR" dirty="0">
                <a:solidFill>
                  <a:srgbClr val="EB660B"/>
                </a:solidFill>
                <a:ea typeface="ＭＳ Ｐゴシック" charset="-128"/>
              </a:rPr>
              <a:t>(article D.4153-28 CT)</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2964383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15</a:t>
            </a:fld>
            <a:endParaRPr lang="fr-FR" dirty="0"/>
          </a:p>
        </p:txBody>
      </p:sp>
      <p:sp>
        <p:nvSpPr>
          <p:cNvPr id="20483" name="Titre 1"/>
          <p:cNvSpPr>
            <a:spLocks noGrp="1"/>
          </p:cNvSpPr>
          <p:nvPr>
            <p:ph type="title" idx="4294967295"/>
          </p:nvPr>
        </p:nvSpPr>
        <p:spPr>
          <a:xfrm>
            <a:off x="2024067" y="188914"/>
            <a:ext cx="7119937" cy="1152525"/>
          </a:xfrm>
        </p:spPr>
        <p:txBody>
          <a:bodyPr>
            <a:normAutofit/>
          </a:bodyPr>
          <a:lstStyle/>
          <a:p>
            <a:pPr algn="ctr"/>
            <a:r>
              <a:rPr lang="fr-FR" altLang="fr-FR" sz="2400" dirty="0">
                <a:solidFill>
                  <a:srgbClr val="C00000"/>
                </a:solidFill>
              </a:rPr>
              <a:t>Les travaux interdits (soumis à déclaration)</a:t>
            </a:r>
          </a:p>
        </p:txBody>
      </p:sp>
      <p:sp>
        <p:nvSpPr>
          <p:cNvPr id="20484" name="ZoneTexte 1"/>
          <p:cNvSpPr txBox="1">
            <a:spLocks noChangeArrowheads="1"/>
          </p:cNvSpPr>
          <p:nvPr/>
        </p:nvSpPr>
        <p:spPr bwMode="auto">
          <a:xfrm>
            <a:off x="2011367" y="1484785"/>
            <a:ext cx="6665093" cy="5853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dirty="0">
              <a:solidFill>
                <a:schemeClr val="tx1"/>
              </a:solidFill>
            </a:endParaRPr>
          </a:p>
          <a:p>
            <a:pPr lvl="0" algn="just" defTabSz="457200">
              <a:buClrTx/>
            </a:pPr>
            <a:r>
              <a:rPr lang="fr-FR" altLang="fr-FR" dirty="0">
                <a:solidFill>
                  <a:prstClr val="black"/>
                </a:solidFill>
                <a:ea typeface="ＭＳ Ｐゴシック" charset="-128"/>
              </a:rPr>
              <a:t>Travaux de </a:t>
            </a:r>
            <a:r>
              <a:rPr lang="fr-FR" altLang="fr-FR" b="1" dirty="0">
                <a:solidFill>
                  <a:prstClr val="black"/>
                </a:solidFill>
                <a:ea typeface="ＭＳ Ｐゴシック" charset="-128"/>
              </a:rPr>
              <a:t>maintenance</a:t>
            </a:r>
            <a:r>
              <a:rPr lang="fr-FR" altLang="fr-FR" dirty="0">
                <a:solidFill>
                  <a:prstClr val="black"/>
                </a:solidFill>
                <a:ea typeface="ＭＳ Ｐゴシック" charset="-128"/>
              </a:rPr>
              <a:t> sur des </a:t>
            </a:r>
            <a:r>
              <a:rPr lang="fr-FR" altLang="fr-FR" b="1" dirty="0">
                <a:solidFill>
                  <a:prstClr val="black"/>
                </a:solidFill>
                <a:ea typeface="ＭＳ Ｐゴシック" charset="-128"/>
              </a:rPr>
              <a:t>équipements de travail</a:t>
            </a:r>
            <a:r>
              <a:rPr lang="fr-FR" altLang="fr-FR" dirty="0">
                <a:solidFill>
                  <a:prstClr val="black"/>
                </a:solidFill>
                <a:ea typeface="ＭＳ Ｐゴシック" charset="-128"/>
              </a:rPr>
              <a:t> ne pouvant être effectués à l’arrêt, sans possibilité de remise en marche inopinée des transmissions, mécanismes et équipements de travail en cause </a:t>
            </a:r>
            <a:r>
              <a:rPr lang="fr-FR" altLang="fr-FR" dirty="0">
                <a:solidFill>
                  <a:schemeClr val="accent6"/>
                </a:solidFill>
                <a:ea typeface="ＭＳ Ｐゴシック" charset="-128"/>
              </a:rPr>
              <a:t>(article D.4153-29)</a:t>
            </a:r>
            <a:endParaRPr lang="fr-FR" altLang="fr-FR" dirty="0">
              <a:solidFill>
                <a:prstClr val="black"/>
              </a:solidFill>
              <a:ea typeface="ＭＳ Ｐゴシック" charset="-128"/>
            </a:endParaRPr>
          </a:p>
          <a:p>
            <a:pPr lvl="0" algn="just" defTabSz="457200">
              <a:buClrTx/>
              <a:buNone/>
            </a:pPr>
            <a:endParaRPr lang="fr-FR" altLang="fr-FR" sz="900" dirty="0">
              <a:solidFill>
                <a:prstClr val="black"/>
              </a:solidFill>
              <a:ea typeface="ＭＳ Ｐゴシック" charset="-128"/>
            </a:endParaRPr>
          </a:p>
          <a:p>
            <a:pPr lvl="0" algn="just" defTabSz="457200">
              <a:buClrTx/>
            </a:pPr>
            <a:r>
              <a:rPr lang="fr-FR" altLang="fr-FR" dirty="0">
                <a:solidFill>
                  <a:prstClr val="black"/>
                </a:solidFill>
                <a:ea typeface="ＭＳ Ｐゴシック" charset="-128"/>
              </a:rPr>
              <a:t>Travaux de </a:t>
            </a:r>
            <a:r>
              <a:rPr lang="fr-FR" altLang="fr-FR" b="1" dirty="0">
                <a:solidFill>
                  <a:prstClr val="black"/>
                </a:solidFill>
                <a:ea typeface="ＭＳ Ｐゴシック" charset="-128"/>
              </a:rPr>
              <a:t>montage et démontage d’échafaudages </a:t>
            </a:r>
            <a:r>
              <a:rPr lang="fr-FR" altLang="fr-FR" dirty="0">
                <a:solidFill>
                  <a:schemeClr val="accent6"/>
                </a:solidFill>
                <a:ea typeface="ＭＳ Ｐゴシック" charset="-128"/>
              </a:rPr>
              <a:t>(article D.4153-31)</a:t>
            </a:r>
            <a:endParaRPr lang="fr-FR" altLang="fr-FR" b="1" dirty="0">
              <a:solidFill>
                <a:prstClr val="black"/>
              </a:solidFill>
              <a:ea typeface="ＭＳ Ｐゴシック" charset="-128"/>
            </a:endParaRPr>
          </a:p>
          <a:p>
            <a:pPr lvl="0" algn="just" defTabSz="457200">
              <a:buClrTx/>
              <a:buNone/>
            </a:pPr>
            <a:endParaRPr lang="fr-FR" altLang="fr-FR" sz="900" dirty="0">
              <a:solidFill>
                <a:prstClr val="black"/>
              </a:solidFill>
              <a:ea typeface="ＭＳ Ｐゴシック" charset="-128"/>
            </a:endParaRPr>
          </a:p>
          <a:p>
            <a:pPr lvl="0" algn="just" defTabSz="457200">
              <a:buClrTx/>
            </a:pPr>
            <a:r>
              <a:rPr lang="fr-FR" altLang="fr-FR" dirty="0">
                <a:solidFill>
                  <a:prstClr val="black"/>
                </a:solidFill>
                <a:ea typeface="ＭＳ Ｐゴシック" charset="-128"/>
              </a:rPr>
              <a:t>Opérations de </a:t>
            </a:r>
            <a:r>
              <a:rPr lang="fr-FR" altLang="fr-FR" b="1" dirty="0">
                <a:solidFill>
                  <a:prstClr val="black"/>
                </a:solidFill>
                <a:ea typeface="ＭＳ Ｐゴシック" charset="-128"/>
              </a:rPr>
              <a:t>manipulation</a:t>
            </a:r>
            <a:r>
              <a:rPr lang="fr-FR" altLang="fr-FR" dirty="0">
                <a:solidFill>
                  <a:prstClr val="black"/>
                </a:solidFill>
                <a:ea typeface="ＭＳ Ｐゴシック" charset="-128"/>
              </a:rPr>
              <a:t>, </a:t>
            </a:r>
            <a:r>
              <a:rPr lang="fr-FR" altLang="fr-FR" b="1" dirty="0">
                <a:solidFill>
                  <a:prstClr val="black"/>
                </a:solidFill>
                <a:ea typeface="ＭＳ Ｐゴシック" charset="-128"/>
              </a:rPr>
              <a:t>surveillance</a:t>
            </a:r>
            <a:r>
              <a:rPr lang="fr-FR" altLang="fr-FR" dirty="0">
                <a:solidFill>
                  <a:prstClr val="black"/>
                </a:solidFill>
                <a:ea typeface="ＭＳ Ｐゴシック" charset="-128"/>
              </a:rPr>
              <a:t>, </a:t>
            </a:r>
            <a:r>
              <a:rPr lang="fr-FR" altLang="fr-FR" b="1" dirty="0">
                <a:solidFill>
                  <a:prstClr val="black"/>
                </a:solidFill>
                <a:ea typeface="ＭＳ Ｐゴシック" charset="-128"/>
              </a:rPr>
              <a:t>contrôle</a:t>
            </a:r>
            <a:r>
              <a:rPr lang="fr-FR" altLang="fr-FR" dirty="0">
                <a:solidFill>
                  <a:prstClr val="black"/>
                </a:solidFill>
                <a:ea typeface="ＭＳ Ｐゴシック" charset="-128"/>
              </a:rPr>
              <a:t> et </a:t>
            </a:r>
            <a:r>
              <a:rPr lang="fr-FR" altLang="fr-FR" b="1" dirty="0">
                <a:solidFill>
                  <a:prstClr val="black"/>
                </a:solidFill>
                <a:ea typeface="ＭＳ Ｐゴシック" charset="-128"/>
              </a:rPr>
              <a:t>intervention</a:t>
            </a:r>
            <a:r>
              <a:rPr lang="fr-FR" altLang="fr-FR" dirty="0">
                <a:solidFill>
                  <a:prstClr val="black"/>
                </a:solidFill>
                <a:ea typeface="ＭＳ Ｐゴシック" charset="-128"/>
              </a:rPr>
              <a:t> sur des </a:t>
            </a:r>
            <a:r>
              <a:rPr lang="fr-FR" altLang="fr-FR" b="1" dirty="0">
                <a:solidFill>
                  <a:prstClr val="black"/>
                </a:solidFill>
                <a:ea typeface="ＭＳ Ｐゴシック" charset="-128"/>
              </a:rPr>
              <a:t>appareils à pression</a:t>
            </a:r>
            <a:r>
              <a:rPr lang="fr-FR" altLang="fr-FR" dirty="0">
                <a:solidFill>
                  <a:prstClr val="black"/>
                </a:solidFill>
                <a:ea typeface="ＭＳ Ｐゴシック" charset="-128"/>
              </a:rPr>
              <a:t> soumis à suivi en service au titre de l’article L. 557-28 du code de l’environnement </a:t>
            </a:r>
            <a:r>
              <a:rPr lang="fr-FR" altLang="fr-FR" dirty="0">
                <a:solidFill>
                  <a:schemeClr val="accent6"/>
                </a:solidFill>
                <a:ea typeface="ＭＳ Ｐゴシック" charset="-128"/>
              </a:rPr>
              <a:t>(article D.4153-33)</a:t>
            </a:r>
            <a:endParaRPr lang="fr-FR" altLang="fr-FR" dirty="0">
              <a:solidFill>
                <a:prstClr val="black"/>
              </a:solidFill>
              <a:ea typeface="ＭＳ Ｐゴシック" charset="-128"/>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2705399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16</a:t>
            </a:fld>
            <a:endParaRPr lang="fr-FR" dirty="0"/>
          </a:p>
        </p:txBody>
      </p:sp>
      <p:sp>
        <p:nvSpPr>
          <p:cNvPr id="20483" name="Titre 1"/>
          <p:cNvSpPr>
            <a:spLocks noGrp="1"/>
          </p:cNvSpPr>
          <p:nvPr>
            <p:ph type="title" idx="4294967295"/>
          </p:nvPr>
        </p:nvSpPr>
        <p:spPr>
          <a:xfrm>
            <a:off x="2024067" y="188914"/>
            <a:ext cx="7119937" cy="1152525"/>
          </a:xfrm>
        </p:spPr>
        <p:txBody>
          <a:bodyPr>
            <a:normAutofit/>
          </a:bodyPr>
          <a:lstStyle/>
          <a:p>
            <a:pPr algn="ctr"/>
            <a:r>
              <a:rPr lang="fr-FR" altLang="fr-FR" sz="2400" dirty="0">
                <a:solidFill>
                  <a:srgbClr val="C00000"/>
                </a:solidFill>
              </a:rPr>
              <a:t>Les travaux interdits (soumis à déclaration)</a:t>
            </a:r>
          </a:p>
        </p:txBody>
      </p:sp>
      <p:sp>
        <p:nvSpPr>
          <p:cNvPr id="20484" name="ZoneTexte 1"/>
          <p:cNvSpPr txBox="1">
            <a:spLocks noChangeArrowheads="1"/>
          </p:cNvSpPr>
          <p:nvPr/>
        </p:nvSpPr>
        <p:spPr bwMode="auto">
          <a:xfrm>
            <a:off x="2011367" y="1484786"/>
            <a:ext cx="6665093" cy="6047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lvl="0" algn="just" defTabSz="457200">
              <a:lnSpc>
                <a:spcPct val="90000"/>
              </a:lnSpc>
              <a:buClrTx/>
            </a:pPr>
            <a:r>
              <a:rPr lang="fr-FR" b="1" dirty="0">
                <a:latin typeface="Arial" panose="020B0604020202020204" pitchFamily="34" charset="0"/>
                <a:cs typeface="Arial" panose="020B0604020202020204" pitchFamily="34" charset="0"/>
              </a:rPr>
              <a:t>Travaux temporaire en hauteur :</a:t>
            </a:r>
          </a:p>
          <a:p>
            <a:pPr lvl="0" algn="just" defTabSz="457200">
              <a:lnSpc>
                <a:spcPct val="90000"/>
              </a:lnSpc>
              <a:buClrTx/>
              <a:buFont typeface="Wingdings" panose="05000000000000000000" pitchFamily="2" charset="2"/>
              <a:buChar char="Ø"/>
            </a:pPr>
            <a:r>
              <a:rPr lang="fr-FR" dirty="0"/>
              <a:t>Dérogation possible : utilisation d’échelle, escabeau marchepied s’il n’est pas possible d’installer un EPC ou s’il s’agit de  travaux de courte durée, sans caractère répétitif et avec un risque de chute faible</a:t>
            </a:r>
          </a:p>
          <a:p>
            <a:pPr lvl="0" algn="just" defTabSz="457200">
              <a:lnSpc>
                <a:spcPct val="90000"/>
              </a:lnSpc>
              <a:buClrTx/>
              <a:buNone/>
            </a:pPr>
            <a:endParaRPr lang="fr-FR" dirty="0"/>
          </a:p>
          <a:p>
            <a:pPr>
              <a:buFont typeface="Wingdings" panose="05000000000000000000" pitchFamily="2" charset="2"/>
              <a:buChar char="Ø"/>
            </a:pPr>
            <a:r>
              <a:rPr lang="fr-FR" dirty="0"/>
              <a:t>Dérogation possible: utilisation d’un EPI si l’utilisation d’un EPC pas possible ( ex: travail à la corde)</a:t>
            </a:r>
          </a:p>
          <a:p>
            <a:pPr marL="0" indent="0">
              <a:buNone/>
            </a:pPr>
            <a:endParaRPr lang="fr-FR" dirty="0"/>
          </a:p>
          <a:p>
            <a:pPr algn="just" defTabSz="457200">
              <a:lnSpc>
                <a:spcPct val="90000"/>
              </a:lnSpc>
              <a:buClrTx/>
            </a:pPr>
            <a:r>
              <a:rPr lang="fr-FR" dirty="0">
                <a:latin typeface="Arial" panose="020B0604020202020204" pitchFamily="34" charset="0"/>
                <a:cs typeface="Arial" panose="020B0604020202020204" pitchFamily="34" charset="0"/>
              </a:rPr>
              <a:t>. Obligation de formation/information préalable  </a:t>
            </a:r>
            <a:r>
              <a:rPr lang="fr-FR" dirty="0">
                <a:solidFill>
                  <a:schemeClr val="accent6"/>
                </a:solidFill>
                <a:latin typeface="Arial" panose="020B0604020202020204" pitchFamily="34" charset="0"/>
                <a:cs typeface="Arial" panose="020B0604020202020204" pitchFamily="34" charset="0"/>
              </a:rPr>
              <a:t>(articles</a:t>
            </a:r>
            <a:r>
              <a:rPr lang="fr-FR" dirty="0">
                <a:latin typeface="Arial" panose="020B0604020202020204" pitchFamily="34" charset="0"/>
                <a:cs typeface="Arial" panose="020B0604020202020204" pitchFamily="34" charset="0"/>
              </a:rPr>
              <a:t> </a:t>
            </a:r>
            <a:r>
              <a:rPr lang="fr-FR" dirty="0">
                <a:solidFill>
                  <a:schemeClr val="accent6"/>
                </a:solidFill>
                <a:latin typeface="Arial" panose="020B0604020202020204" pitchFamily="34" charset="0"/>
                <a:cs typeface="Arial" panose="020B0604020202020204" pitchFamily="34" charset="0"/>
              </a:rPr>
              <a:t>D.4153-30,</a:t>
            </a:r>
            <a:r>
              <a:rPr lang="fr-FR" dirty="0">
                <a:latin typeface="Arial" panose="020B0604020202020204" pitchFamily="34" charset="0"/>
                <a:cs typeface="Arial" panose="020B0604020202020204" pitchFamily="34" charset="0"/>
              </a:rPr>
              <a:t> </a:t>
            </a:r>
            <a:r>
              <a:rPr lang="fr-FR" dirty="0">
                <a:solidFill>
                  <a:schemeClr val="accent6"/>
                </a:solidFill>
                <a:latin typeface="Arial" panose="020B0604020202020204" pitchFamily="34" charset="0"/>
                <a:cs typeface="Arial" panose="020B0604020202020204" pitchFamily="34" charset="0"/>
              </a:rPr>
              <a:t>R.4323-104 à </a:t>
            </a:r>
            <a:r>
              <a:rPr lang="fr-FR" dirty="0">
                <a:solidFill>
                  <a:srgbClr val="EB660B"/>
                </a:solidFill>
                <a:latin typeface="Arial" panose="020B0604020202020204" pitchFamily="34" charset="0"/>
                <a:cs typeface="Arial" panose="020B0604020202020204" pitchFamily="34" charset="0"/>
              </a:rPr>
              <a:t>R.4323-</a:t>
            </a:r>
            <a:r>
              <a:rPr lang="fr-FR" dirty="0">
                <a:solidFill>
                  <a:schemeClr val="accent6"/>
                </a:solidFill>
                <a:latin typeface="Arial" panose="020B0604020202020204" pitchFamily="34" charset="0"/>
                <a:cs typeface="Arial" panose="020B0604020202020204" pitchFamily="34" charset="0"/>
              </a:rPr>
              <a:t>106 et R.4323-61)</a:t>
            </a:r>
          </a:p>
          <a:p>
            <a:pPr lvl="0" algn="just" defTabSz="457200">
              <a:lnSpc>
                <a:spcPct val="90000"/>
              </a:lnSpc>
              <a:buClrTx/>
            </a:pPr>
            <a:endParaRPr lang="fr-FR" dirty="0">
              <a:latin typeface="Arial" panose="020B0604020202020204" pitchFamily="34" charset="0"/>
              <a:cs typeface="Arial" panose="020B0604020202020204" pitchFamily="34" charset="0"/>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3276034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17</a:t>
            </a:fld>
            <a:endParaRPr lang="fr-FR" dirty="0"/>
          </a:p>
        </p:txBody>
      </p:sp>
      <p:sp>
        <p:nvSpPr>
          <p:cNvPr id="20483" name="Titre 1"/>
          <p:cNvSpPr>
            <a:spLocks noGrp="1"/>
          </p:cNvSpPr>
          <p:nvPr>
            <p:ph type="title" idx="4294967295"/>
          </p:nvPr>
        </p:nvSpPr>
        <p:spPr>
          <a:xfrm>
            <a:off x="2024063" y="188640"/>
            <a:ext cx="7119937" cy="1152525"/>
          </a:xfrm>
        </p:spPr>
        <p:txBody>
          <a:bodyPr>
            <a:normAutofit/>
          </a:bodyPr>
          <a:lstStyle/>
          <a:p>
            <a:pPr algn="ctr"/>
            <a:r>
              <a:rPr lang="fr-FR" altLang="fr-FR" sz="2400" dirty="0">
                <a:solidFill>
                  <a:srgbClr val="C00000"/>
                </a:solidFill>
              </a:rPr>
              <a:t>Les dérogations de droit</a:t>
            </a:r>
          </a:p>
        </p:txBody>
      </p:sp>
      <p:sp>
        <p:nvSpPr>
          <p:cNvPr id="20484" name="ZoneTexte 1"/>
          <p:cNvSpPr txBox="1">
            <a:spLocks noChangeArrowheads="1"/>
          </p:cNvSpPr>
          <p:nvPr/>
        </p:nvSpPr>
        <p:spPr bwMode="auto">
          <a:xfrm>
            <a:off x="2011367" y="1484785"/>
            <a:ext cx="6665093" cy="615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lvl="0" algn="just" defTabSz="457200">
              <a:buClrTx/>
              <a:buNone/>
            </a:pPr>
            <a:endParaRPr lang="fr-FR" altLang="fr-FR" sz="900" dirty="0">
              <a:solidFill>
                <a:prstClr val="black"/>
              </a:solidFill>
              <a:ea typeface="ＭＳ Ｐゴシック" charset="-128"/>
            </a:endParaRPr>
          </a:p>
          <a:p>
            <a:r>
              <a:rPr lang="fr-FR" dirty="0"/>
              <a:t>Ce sont des </a:t>
            </a:r>
            <a:r>
              <a:rPr lang="fr-FR" b="1" dirty="0"/>
              <a:t>autorisations de droit</a:t>
            </a:r>
            <a:r>
              <a:rPr lang="fr-FR" dirty="0"/>
              <a:t>, </a:t>
            </a:r>
            <a:r>
              <a:rPr lang="fr-FR" b="1" dirty="0"/>
              <a:t>permanentes</a:t>
            </a:r>
            <a:r>
              <a:rPr lang="fr-FR" dirty="0"/>
              <a:t> lorsque les conditions fixées aux articles R 4153-49 à -52 du CT sont réunies</a:t>
            </a:r>
          </a:p>
          <a:p>
            <a:endParaRPr lang="fr-FR" dirty="0"/>
          </a:p>
          <a:p>
            <a:r>
              <a:rPr lang="fr-FR" dirty="0"/>
              <a:t>Pour les </a:t>
            </a:r>
            <a:r>
              <a:rPr lang="fr-FR" b="1" dirty="0"/>
              <a:t>jeunes travailleurs d’au moins 15 ans et de moins de 18 ans</a:t>
            </a:r>
          </a:p>
          <a:p>
            <a:endParaRPr lang="fr-FR" dirty="0"/>
          </a:p>
          <a:p>
            <a:r>
              <a:rPr lang="fr-FR" b="1" dirty="0"/>
              <a:t>Aucune formalisation </a:t>
            </a:r>
            <a:r>
              <a:rPr lang="fr-FR" dirty="0"/>
              <a:t>auprès de l’Inspection du Travail n’est requise</a:t>
            </a:r>
          </a:p>
          <a:p>
            <a:endParaRPr lang="fr-FR" dirty="0"/>
          </a:p>
          <a:p>
            <a:r>
              <a:rPr lang="fr-FR" dirty="0"/>
              <a:t>Ce sont des </a:t>
            </a:r>
            <a:r>
              <a:rPr lang="fr-FR" b="1" dirty="0"/>
              <a:t>dérogations individuelles</a:t>
            </a:r>
            <a:r>
              <a:rPr lang="fr-FR" dirty="0"/>
              <a:t>: les conditions à satisfaire dépendent de la situation particulière de chaque jeune </a:t>
            </a: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2892739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p>
            <a:pPr>
              <a:defRPr/>
            </a:pPr>
            <a:fld id="{AE23F3A9-FAF7-4E6A-BF19-207EE1B73B3F}" type="slidenum">
              <a:rPr lang="fr-FR" smtClean="0"/>
              <a:pPr>
                <a:defRPr/>
              </a:pPr>
              <a:t>18</a:t>
            </a:fld>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2035951900"/>
              </p:ext>
            </p:extLst>
          </p:nvPr>
        </p:nvGraphicFramePr>
        <p:xfrm>
          <a:off x="539555" y="476673"/>
          <a:ext cx="7766249" cy="4924178"/>
        </p:xfrm>
        <a:graphic>
          <a:graphicData uri="http://schemas.openxmlformats.org/drawingml/2006/table">
            <a:tbl>
              <a:tblPr firstRow="1" firstCol="1" bandRow="1">
                <a:tableStyleId>{5C22544A-7EE6-4342-B048-85BDC9FD1C3A}</a:tableStyleId>
              </a:tblPr>
              <a:tblGrid>
                <a:gridCol w="779076">
                  <a:extLst>
                    <a:ext uri="{9D8B030D-6E8A-4147-A177-3AD203B41FA5}">
                      <a16:colId xmlns:a16="http://schemas.microsoft.com/office/drawing/2014/main" val="20000"/>
                    </a:ext>
                  </a:extLst>
                </a:gridCol>
                <a:gridCol w="1129412">
                  <a:extLst>
                    <a:ext uri="{9D8B030D-6E8A-4147-A177-3AD203B41FA5}">
                      <a16:colId xmlns:a16="http://schemas.microsoft.com/office/drawing/2014/main" val="20001"/>
                    </a:ext>
                  </a:extLst>
                </a:gridCol>
                <a:gridCol w="3519641">
                  <a:extLst>
                    <a:ext uri="{9D8B030D-6E8A-4147-A177-3AD203B41FA5}">
                      <a16:colId xmlns:a16="http://schemas.microsoft.com/office/drawing/2014/main" val="20002"/>
                    </a:ext>
                  </a:extLst>
                </a:gridCol>
                <a:gridCol w="2338120">
                  <a:extLst>
                    <a:ext uri="{9D8B030D-6E8A-4147-A177-3AD203B41FA5}">
                      <a16:colId xmlns:a16="http://schemas.microsoft.com/office/drawing/2014/main" val="20003"/>
                    </a:ext>
                  </a:extLst>
                </a:gridCol>
              </a:tblGrid>
              <a:tr h="864096">
                <a:tc>
                  <a:txBody>
                    <a:bodyPr/>
                    <a:lstStyle/>
                    <a:p>
                      <a:pPr>
                        <a:lnSpc>
                          <a:spcPct val="115000"/>
                        </a:lnSpc>
                        <a:spcAft>
                          <a:spcPts val="0"/>
                        </a:spcAft>
                      </a:pPr>
                      <a:r>
                        <a:rPr lang="fr-FR" sz="1200" u="sng" dirty="0">
                          <a:solidFill>
                            <a:srgbClr val="FF0000"/>
                          </a:solidFill>
                          <a:effectLst/>
                        </a:rPr>
                        <a:t>Les dérogations de droit</a:t>
                      </a:r>
                      <a:endParaRPr lang="fr-FR" sz="1200" dirty="0">
                        <a:solidFill>
                          <a:srgbClr val="FF0000"/>
                        </a:solidFill>
                        <a:effectLst/>
                        <a:latin typeface="Calibri"/>
                        <a:ea typeface="Calibri"/>
                        <a:cs typeface="Times New Roman"/>
                      </a:endParaRPr>
                    </a:p>
                  </a:txBody>
                  <a:tcPr marL="57873" marR="57873" marT="0" marB="0"/>
                </a:tc>
                <a:tc>
                  <a:txBody>
                    <a:bodyPr/>
                    <a:lstStyle/>
                    <a:p>
                      <a:pPr>
                        <a:lnSpc>
                          <a:spcPct val="115000"/>
                        </a:lnSpc>
                        <a:spcAft>
                          <a:spcPts val="0"/>
                        </a:spcAft>
                      </a:pPr>
                      <a:r>
                        <a:rPr lang="fr-FR" sz="1200" u="sng">
                          <a:effectLst/>
                        </a:rPr>
                        <a:t>Texte</a:t>
                      </a:r>
                      <a:endParaRPr lang="fr-FR" sz="1200">
                        <a:effectLst/>
                        <a:latin typeface="Calibri"/>
                        <a:ea typeface="Calibri"/>
                        <a:cs typeface="Times New Roman"/>
                      </a:endParaRPr>
                    </a:p>
                  </a:txBody>
                  <a:tcPr marL="57873" marR="57873" marT="0" marB="0"/>
                </a:tc>
                <a:tc>
                  <a:txBody>
                    <a:bodyPr/>
                    <a:lstStyle/>
                    <a:p>
                      <a:pPr>
                        <a:lnSpc>
                          <a:spcPct val="115000"/>
                        </a:lnSpc>
                        <a:spcAft>
                          <a:spcPts val="0"/>
                        </a:spcAft>
                      </a:pPr>
                      <a:r>
                        <a:rPr lang="fr-FR" sz="1200" u="sng" dirty="0">
                          <a:effectLst/>
                        </a:rPr>
                        <a:t>Situation</a:t>
                      </a:r>
                      <a:endParaRPr lang="fr-FR" sz="1200" dirty="0">
                        <a:effectLst/>
                        <a:latin typeface="Calibri"/>
                        <a:ea typeface="Calibri"/>
                        <a:cs typeface="Times New Roman"/>
                      </a:endParaRPr>
                    </a:p>
                  </a:txBody>
                  <a:tcPr marL="57873" marR="57873" marT="0" marB="0"/>
                </a:tc>
                <a:tc>
                  <a:txBody>
                    <a:bodyPr/>
                    <a:lstStyle/>
                    <a:p>
                      <a:pPr>
                        <a:lnSpc>
                          <a:spcPct val="115000"/>
                        </a:lnSpc>
                        <a:spcAft>
                          <a:spcPts val="0"/>
                        </a:spcAft>
                      </a:pPr>
                      <a:r>
                        <a:rPr lang="fr-FR" sz="1200" u="sng">
                          <a:effectLst/>
                        </a:rPr>
                        <a:t>conditions</a:t>
                      </a:r>
                      <a:endParaRPr lang="fr-FR" sz="1200">
                        <a:effectLst/>
                        <a:latin typeface="Calibri"/>
                        <a:ea typeface="Calibri"/>
                        <a:cs typeface="Times New Roman"/>
                      </a:endParaRPr>
                    </a:p>
                  </a:txBody>
                  <a:tcPr marL="57873" marR="57873" marT="0" marB="0"/>
                </a:tc>
                <a:extLst>
                  <a:ext uri="{0D108BD9-81ED-4DB2-BD59-A6C34878D82A}">
                    <a16:rowId xmlns:a16="http://schemas.microsoft.com/office/drawing/2014/main" val="10000"/>
                  </a:ext>
                </a:extLst>
              </a:tr>
              <a:tr h="806814">
                <a:tc>
                  <a:txBody>
                    <a:bodyPr/>
                    <a:lstStyle/>
                    <a:p>
                      <a:pPr>
                        <a:lnSpc>
                          <a:spcPct val="115000"/>
                        </a:lnSpc>
                        <a:spcAft>
                          <a:spcPts val="0"/>
                        </a:spcAft>
                      </a:pPr>
                      <a:r>
                        <a:rPr lang="fr-FR" sz="1200" dirty="0">
                          <a:effectLst/>
                        </a:rPr>
                        <a:t>Titulaire d’un diplôme</a:t>
                      </a:r>
                      <a:endParaRPr lang="fr-FR" sz="1200" dirty="0">
                        <a:effectLst/>
                        <a:latin typeface="Calibri"/>
                        <a:ea typeface="Calibri"/>
                        <a:cs typeface="Times New Roman"/>
                      </a:endParaRPr>
                    </a:p>
                  </a:txBody>
                  <a:tcPr marL="57873" marR="57873" marT="0" marB="0"/>
                </a:tc>
                <a:tc>
                  <a:txBody>
                    <a:bodyPr/>
                    <a:lstStyle/>
                    <a:p>
                      <a:pPr>
                        <a:lnSpc>
                          <a:spcPct val="115000"/>
                        </a:lnSpc>
                        <a:spcAft>
                          <a:spcPts val="0"/>
                        </a:spcAft>
                      </a:pPr>
                      <a:r>
                        <a:rPr lang="fr-FR" sz="1200" dirty="0">
                          <a:effectLst/>
                        </a:rPr>
                        <a:t>R 4153-49</a:t>
                      </a:r>
                      <a:endParaRPr lang="fr-FR" sz="1200" dirty="0">
                        <a:effectLst/>
                        <a:latin typeface="Calibri"/>
                        <a:ea typeface="Calibri"/>
                        <a:cs typeface="Times New Roman"/>
                      </a:endParaRPr>
                    </a:p>
                  </a:txBody>
                  <a:tcPr marL="57873" marR="57873" marT="0" marB="0"/>
                </a:tc>
                <a:tc>
                  <a:txBody>
                    <a:bodyPr/>
                    <a:lstStyle/>
                    <a:p>
                      <a:pPr>
                        <a:lnSpc>
                          <a:spcPct val="115000"/>
                        </a:lnSpc>
                        <a:spcAft>
                          <a:spcPts val="0"/>
                        </a:spcAft>
                      </a:pPr>
                      <a:r>
                        <a:rPr lang="fr-FR" sz="1200">
                          <a:effectLst/>
                        </a:rPr>
                        <a:t>Jeunes déjà titulaires d’un diplôme ou d’un titre correspondant à l’activité exercée (ex : un jeune titulaire d’un CAP et préparant un Bac Professionnel)</a:t>
                      </a:r>
                      <a:endParaRPr lang="fr-FR" sz="1200">
                        <a:effectLst/>
                        <a:latin typeface="Calibri"/>
                        <a:ea typeface="Calibri"/>
                        <a:cs typeface="Times New Roman"/>
                      </a:endParaRPr>
                    </a:p>
                  </a:txBody>
                  <a:tcPr marL="57873" marR="57873" marT="0" marB="0"/>
                </a:tc>
                <a:tc>
                  <a:txBody>
                    <a:bodyPr/>
                    <a:lstStyle/>
                    <a:p>
                      <a:pPr>
                        <a:lnSpc>
                          <a:spcPct val="115000"/>
                        </a:lnSpc>
                        <a:spcAft>
                          <a:spcPts val="0"/>
                        </a:spcAft>
                      </a:pPr>
                      <a:r>
                        <a:rPr lang="fr-FR" sz="1200">
                          <a:effectLst/>
                        </a:rPr>
                        <a:t>Aptitude médicale</a:t>
                      </a:r>
                      <a:endParaRPr lang="fr-FR" sz="1200">
                        <a:effectLst/>
                        <a:latin typeface="Calibri"/>
                        <a:ea typeface="Calibri"/>
                        <a:cs typeface="Times New Roman"/>
                      </a:endParaRPr>
                    </a:p>
                  </a:txBody>
                  <a:tcPr marL="57873" marR="57873" marT="0" marB="0"/>
                </a:tc>
                <a:extLst>
                  <a:ext uri="{0D108BD9-81ED-4DB2-BD59-A6C34878D82A}">
                    <a16:rowId xmlns:a16="http://schemas.microsoft.com/office/drawing/2014/main" val="10001"/>
                  </a:ext>
                </a:extLst>
              </a:tr>
              <a:tr h="1066052">
                <a:tc>
                  <a:txBody>
                    <a:bodyPr/>
                    <a:lstStyle/>
                    <a:p>
                      <a:pPr>
                        <a:lnSpc>
                          <a:spcPct val="115000"/>
                        </a:lnSpc>
                        <a:spcAft>
                          <a:spcPts val="0"/>
                        </a:spcAft>
                      </a:pPr>
                      <a:r>
                        <a:rPr lang="fr-FR" sz="1200">
                          <a:effectLst/>
                        </a:rPr>
                        <a:t>Travaux électriques</a:t>
                      </a:r>
                      <a:endParaRPr lang="fr-FR" sz="1200">
                        <a:effectLst/>
                        <a:latin typeface="Calibri"/>
                        <a:ea typeface="Calibri"/>
                        <a:cs typeface="Times New Roman"/>
                      </a:endParaRPr>
                    </a:p>
                  </a:txBody>
                  <a:tcPr marL="57873" marR="57873" marT="0" marB="0"/>
                </a:tc>
                <a:tc>
                  <a:txBody>
                    <a:bodyPr/>
                    <a:lstStyle/>
                    <a:p>
                      <a:pPr>
                        <a:lnSpc>
                          <a:spcPct val="115000"/>
                        </a:lnSpc>
                        <a:spcAft>
                          <a:spcPts val="0"/>
                        </a:spcAft>
                      </a:pPr>
                      <a:r>
                        <a:rPr lang="fr-FR" sz="1200" dirty="0">
                          <a:effectLst/>
                        </a:rPr>
                        <a:t>R4153-50</a:t>
                      </a:r>
                      <a:endParaRPr lang="fr-FR" sz="1200" dirty="0">
                        <a:effectLst/>
                        <a:latin typeface="Calibri"/>
                        <a:ea typeface="Calibri"/>
                        <a:cs typeface="Times New Roman"/>
                      </a:endParaRPr>
                    </a:p>
                  </a:txBody>
                  <a:tcPr marL="57873" marR="57873" marT="0" marB="0"/>
                </a:tc>
                <a:tc>
                  <a:txBody>
                    <a:bodyPr/>
                    <a:lstStyle/>
                    <a:p>
                      <a:pPr>
                        <a:lnSpc>
                          <a:spcPct val="115000"/>
                        </a:lnSpc>
                        <a:spcAft>
                          <a:spcPts val="0"/>
                        </a:spcAft>
                      </a:pPr>
                      <a:r>
                        <a:rPr lang="fr-FR" sz="1200" dirty="0">
                          <a:effectLst/>
                        </a:rPr>
                        <a:t>Jeunes habilités aux travaux électrique (selon R 4544-9) peuvent effectuer des opérations sur les installations électriques ou des opérations électriques ou non dans le voisinage de ces installations.</a:t>
                      </a:r>
                      <a:endParaRPr lang="fr-FR" sz="1200" dirty="0">
                        <a:effectLst/>
                        <a:latin typeface="Calibri"/>
                        <a:ea typeface="Calibri"/>
                        <a:cs typeface="Times New Roman"/>
                      </a:endParaRPr>
                    </a:p>
                  </a:txBody>
                  <a:tcPr marL="57873" marR="57873" marT="0" marB="0"/>
                </a:tc>
                <a:tc>
                  <a:txBody>
                    <a:bodyPr/>
                    <a:lstStyle/>
                    <a:p>
                      <a:pPr>
                        <a:lnSpc>
                          <a:spcPct val="115000"/>
                        </a:lnSpc>
                        <a:spcAft>
                          <a:spcPts val="0"/>
                        </a:spcAft>
                      </a:pPr>
                      <a:r>
                        <a:rPr lang="fr-FR" sz="1200">
                          <a:effectLst/>
                        </a:rPr>
                        <a:t>Dans les limites fixées par l’habilitation</a:t>
                      </a:r>
                      <a:endParaRPr lang="fr-FR" sz="1200">
                        <a:effectLst/>
                        <a:latin typeface="Calibri"/>
                        <a:ea typeface="Calibri"/>
                        <a:cs typeface="Times New Roman"/>
                      </a:endParaRPr>
                    </a:p>
                  </a:txBody>
                  <a:tcPr marL="57873" marR="57873" marT="0" marB="0"/>
                </a:tc>
                <a:extLst>
                  <a:ext uri="{0D108BD9-81ED-4DB2-BD59-A6C34878D82A}">
                    <a16:rowId xmlns:a16="http://schemas.microsoft.com/office/drawing/2014/main" val="10002"/>
                  </a:ext>
                </a:extLst>
              </a:tr>
              <a:tr h="1380402">
                <a:tc>
                  <a:txBody>
                    <a:bodyPr/>
                    <a:lstStyle/>
                    <a:p>
                      <a:pPr>
                        <a:lnSpc>
                          <a:spcPct val="115000"/>
                        </a:lnSpc>
                        <a:spcAft>
                          <a:spcPts val="0"/>
                        </a:spcAft>
                      </a:pPr>
                      <a:r>
                        <a:rPr lang="fr-FR" sz="1200" dirty="0">
                          <a:effectLst/>
                        </a:rPr>
                        <a:t>Conduite</a:t>
                      </a:r>
                      <a:r>
                        <a:rPr lang="fr-FR" sz="1200" baseline="0" dirty="0">
                          <a:effectLst/>
                        </a:rPr>
                        <a:t> é</a:t>
                      </a:r>
                      <a:r>
                        <a:rPr lang="fr-FR" sz="1200" dirty="0">
                          <a:effectLst/>
                        </a:rPr>
                        <a:t>quipements de Travail mobiles/levage</a:t>
                      </a:r>
                      <a:endParaRPr lang="fr-FR" sz="1200" dirty="0">
                        <a:effectLst/>
                        <a:latin typeface="Calibri"/>
                        <a:ea typeface="Calibri"/>
                        <a:cs typeface="Times New Roman"/>
                      </a:endParaRPr>
                    </a:p>
                  </a:txBody>
                  <a:tcPr marL="57873" marR="57873" marT="0" marB="0"/>
                </a:tc>
                <a:tc>
                  <a:txBody>
                    <a:bodyPr/>
                    <a:lstStyle/>
                    <a:p>
                      <a:pPr>
                        <a:lnSpc>
                          <a:spcPct val="115000"/>
                        </a:lnSpc>
                        <a:spcAft>
                          <a:spcPts val="0"/>
                        </a:spcAft>
                      </a:pPr>
                      <a:r>
                        <a:rPr lang="fr-FR" sz="1200">
                          <a:effectLst/>
                        </a:rPr>
                        <a:t>R 4153-51</a:t>
                      </a:r>
                      <a:endParaRPr lang="fr-FR" sz="1200">
                        <a:effectLst/>
                        <a:latin typeface="Calibri"/>
                        <a:ea typeface="Calibri"/>
                        <a:cs typeface="Times New Roman"/>
                      </a:endParaRPr>
                    </a:p>
                  </a:txBody>
                  <a:tcPr marL="57873" marR="57873" marT="0" marB="0"/>
                </a:tc>
                <a:tc>
                  <a:txBody>
                    <a:bodyPr/>
                    <a:lstStyle/>
                    <a:p>
                      <a:pPr>
                        <a:lnSpc>
                          <a:spcPct val="115000"/>
                        </a:lnSpc>
                        <a:spcAft>
                          <a:spcPts val="0"/>
                        </a:spcAft>
                      </a:pPr>
                      <a:r>
                        <a:rPr lang="fr-FR" sz="1200" dirty="0">
                          <a:effectLst/>
                        </a:rPr>
                        <a:t>Conduite d’équipements de Travail mobiles ou de levage</a:t>
                      </a:r>
                      <a:endParaRPr lang="fr-FR" sz="1200" dirty="0">
                        <a:effectLst/>
                        <a:latin typeface="Calibri"/>
                        <a:ea typeface="Calibri"/>
                        <a:cs typeface="Times New Roman"/>
                      </a:endParaRPr>
                    </a:p>
                  </a:txBody>
                  <a:tcPr marL="57873" marR="57873" marT="0" marB="0"/>
                </a:tc>
                <a:tc>
                  <a:txBody>
                    <a:bodyPr/>
                    <a:lstStyle/>
                    <a:p>
                      <a:pPr>
                        <a:lnSpc>
                          <a:spcPct val="115000"/>
                        </a:lnSpc>
                        <a:spcAft>
                          <a:spcPts val="0"/>
                        </a:spcAft>
                      </a:pPr>
                      <a:r>
                        <a:rPr lang="fr-FR" sz="1200" dirty="0">
                          <a:effectLst/>
                        </a:rPr>
                        <a:t>Formation (CACES) et autorisation de conduite</a:t>
                      </a:r>
                      <a:endParaRPr lang="fr-FR" sz="1200" dirty="0">
                        <a:effectLst/>
                        <a:latin typeface="Calibri"/>
                        <a:ea typeface="Calibri"/>
                        <a:cs typeface="Times New Roman"/>
                      </a:endParaRPr>
                    </a:p>
                  </a:txBody>
                  <a:tcPr marL="57873" marR="57873" marT="0" marB="0"/>
                </a:tc>
                <a:extLst>
                  <a:ext uri="{0D108BD9-81ED-4DB2-BD59-A6C34878D82A}">
                    <a16:rowId xmlns:a16="http://schemas.microsoft.com/office/drawing/2014/main" val="10003"/>
                  </a:ext>
                </a:extLst>
              </a:tr>
              <a:tr h="806814">
                <a:tc>
                  <a:txBody>
                    <a:bodyPr/>
                    <a:lstStyle/>
                    <a:p>
                      <a:pPr>
                        <a:lnSpc>
                          <a:spcPct val="115000"/>
                        </a:lnSpc>
                        <a:spcAft>
                          <a:spcPts val="0"/>
                        </a:spcAft>
                      </a:pPr>
                      <a:r>
                        <a:rPr lang="fr-FR" sz="1200">
                          <a:effectLst/>
                        </a:rPr>
                        <a:t>Manutentions manuelles</a:t>
                      </a:r>
                      <a:endParaRPr lang="fr-FR" sz="1200">
                        <a:effectLst/>
                        <a:latin typeface="Calibri"/>
                        <a:ea typeface="Calibri"/>
                        <a:cs typeface="Times New Roman"/>
                      </a:endParaRPr>
                    </a:p>
                  </a:txBody>
                  <a:tcPr marL="57873" marR="57873" marT="0" marB="0"/>
                </a:tc>
                <a:tc>
                  <a:txBody>
                    <a:bodyPr/>
                    <a:lstStyle/>
                    <a:p>
                      <a:pPr>
                        <a:lnSpc>
                          <a:spcPct val="115000"/>
                        </a:lnSpc>
                        <a:spcAft>
                          <a:spcPts val="0"/>
                        </a:spcAft>
                      </a:pPr>
                      <a:r>
                        <a:rPr lang="fr-FR" sz="1200">
                          <a:effectLst/>
                        </a:rPr>
                        <a:t>R 4153-52</a:t>
                      </a:r>
                      <a:endParaRPr lang="fr-FR" sz="1200">
                        <a:effectLst/>
                        <a:latin typeface="Calibri"/>
                        <a:ea typeface="Calibri"/>
                        <a:cs typeface="Times New Roman"/>
                      </a:endParaRPr>
                    </a:p>
                  </a:txBody>
                  <a:tcPr marL="57873" marR="57873" marT="0" marB="0"/>
                </a:tc>
                <a:tc>
                  <a:txBody>
                    <a:bodyPr/>
                    <a:lstStyle/>
                    <a:p>
                      <a:pPr>
                        <a:lnSpc>
                          <a:spcPct val="115000"/>
                        </a:lnSpc>
                        <a:spcAft>
                          <a:spcPts val="0"/>
                        </a:spcAft>
                      </a:pPr>
                      <a:r>
                        <a:rPr lang="fr-FR" sz="1200">
                          <a:effectLst/>
                        </a:rPr>
                        <a:t>Manutentions manuelles au sens de R 4541-2 excédant 20% du poids</a:t>
                      </a:r>
                      <a:endParaRPr lang="fr-FR" sz="1200">
                        <a:effectLst/>
                        <a:latin typeface="Calibri"/>
                        <a:ea typeface="Calibri"/>
                        <a:cs typeface="Times New Roman"/>
                      </a:endParaRPr>
                    </a:p>
                  </a:txBody>
                  <a:tcPr marL="57873" marR="57873" marT="0" marB="0"/>
                </a:tc>
                <a:tc>
                  <a:txBody>
                    <a:bodyPr/>
                    <a:lstStyle/>
                    <a:p>
                      <a:pPr>
                        <a:lnSpc>
                          <a:spcPct val="115000"/>
                        </a:lnSpc>
                        <a:spcAft>
                          <a:spcPts val="0"/>
                        </a:spcAft>
                      </a:pPr>
                      <a:r>
                        <a:rPr lang="fr-FR" sz="1200" dirty="0">
                          <a:effectLst/>
                        </a:rPr>
                        <a:t>Aptitude médicale.</a:t>
                      </a:r>
                      <a:endParaRPr lang="fr-FR" sz="1200" dirty="0">
                        <a:effectLst/>
                        <a:latin typeface="Calibri"/>
                        <a:ea typeface="Calibri"/>
                        <a:cs typeface="Times New Roman"/>
                      </a:endParaRPr>
                    </a:p>
                  </a:txBody>
                  <a:tcPr marL="57873" marR="57873"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11255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 name="ZoneTexte 72"/>
          <p:cNvSpPr txBox="1"/>
          <p:nvPr/>
        </p:nvSpPr>
        <p:spPr>
          <a:xfrm>
            <a:off x="2451663" y="6"/>
            <a:ext cx="4240683" cy="307777"/>
          </a:xfrm>
          <a:prstGeom prst="rect">
            <a:avLst/>
          </a:prstGeom>
          <a:noFill/>
        </p:spPr>
        <p:txBody>
          <a:bodyPr wrap="square" rtlCol="0">
            <a:spAutoFit/>
          </a:bodyPr>
          <a:lstStyle/>
          <a:p>
            <a:pPr algn="ctr"/>
            <a:r>
              <a:rPr lang="fr-FR" sz="1400" b="1" dirty="0"/>
              <a:t>Champ d’application</a:t>
            </a:r>
          </a:p>
        </p:txBody>
      </p:sp>
      <p:sp>
        <p:nvSpPr>
          <p:cNvPr id="7" name="ZoneTexte 6"/>
          <p:cNvSpPr txBox="1"/>
          <p:nvPr/>
        </p:nvSpPr>
        <p:spPr>
          <a:xfrm>
            <a:off x="0" y="6507344"/>
            <a:ext cx="9144000" cy="461665"/>
          </a:xfrm>
          <a:prstGeom prst="rect">
            <a:avLst/>
          </a:prstGeom>
          <a:noFill/>
        </p:spPr>
        <p:txBody>
          <a:bodyPr wrap="square" rtlCol="0">
            <a:spAutoFit/>
          </a:bodyPr>
          <a:lstStyle/>
          <a:p>
            <a:r>
              <a:rPr lang="fr-FR" sz="1200" b="1" u="sng" dirty="0"/>
              <a:t>Références</a:t>
            </a:r>
            <a:r>
              <a:rPr lang="fr-FR" sz="1200" dirty="0"/>
              <a:t> : Articles D. 4153-15 et R. 4153-39 + R, 4153-49 et suivants + point II1 de la circulaire N°11 du 23/10/13 + Q2, Q5-derog du QR du 20/05/2014</a:t>
            </a:r>
          </a:p>
        </p:txBody>
      </p:sp>
      <p:sp>
        <p:nvSpPr>
          <p:cNvPr id="33" name="Organigramme : Processus 32"/>
          <p:cNvSpPr/>
          <p:nvPr/>
        </p:nvSpPr>
        <p:spPr>
          <a:xfrm>
            <a:off x="1584506" y="476673"/>
            <a:ext cx="1415156" cy="20869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Jeunes</a:t>
            </a:r>
          </a:p>
        </p:txBody>
      </p:sp>
      <p:sp>
        <p:nvSpPr>
          <p:cNvPr id="31" name="Organigramme : Processus 30"/>
          <p:cNvSpPr/>
          <p:nvPr/>
        </p:nvSpPr>
        <p:spPr>
          <a:xfrm>
            <a:off x="2397660" y="918048"/>
            <a:ext cx="1598281" cy="39378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Moins de 18 ans</a:t>
            </a:r>
          </a:p>
        </p:txBody>
      </p:sp>
      <p:sp>
        <p:nvSpPr>
          <p:cNvPr id="32" name="Organigramme : Processus 31"/>
          <p:cNvSpPr/>
          <p:nvPr/>
        </p:nvSpPr>
        <p:spPr>
          <a:xfrm>
            <a:off x="571539" y="921449"/>
            <a:ext cx="1564428" cy="39038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Au moins 15 ans</a:t>
            </a:r>
          </a:p>
        </p:txBody>
      </p:sp>
      <p:cxnSp>
        <p:nvCxnSpPr>
          <p:cNvPr id="6" name="Connecteur en angle 5"/>
          <p:cNvCxnSpPr>
            <a:stCxn id="45" idx="0"/>
            <a:endCxn id="31" idx="2"/>
          </p:cNvCxnSpPr>
          <p:nvPr/>
        </p:nvCxnSpPr>
        <p:spPr>
          <a:xfrm rot="5400000" flipH="1" flipV="1">
            <a:off x="2033394" y="537404"/>
            <a:ext cx="388978" cy="193783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43" name="Organigramme : Processus 42"/>
          <p:cNvSpPr/>
          <p:nvPr/>
        </p:nvSpPr>
        <p:spPr>
          <a:xfrm>
            <a:off x="2267743" y="1816840"/>
            <a:ext cx="2862068" cy="378067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ym typeface="Wingdings"/>
              </a:rPr>
              <a:t>Jeunes concernés </a:t>
            </a:r>
            <a:r>
              <a:rPr lang="fr-FR" sz="1200" dirty="0">
                <a:sym typeface="Wingdings"/>
              </a:rPr>
              <a:t>:</a:t>
            </a:r>
          </a:p>
          <a:p>
            <a:r>
              <a:rPr lang="fr-FR" sz="1100" dirty="0">
                <a:sym typeface="Wingdings"/>
              </a:rPr>
              <a:t></a:t>
            </a:r>
            <a:r>
              <a:rPr lang="fr-FR" sz="1100" dirty="0"/>
              <a:t>Apprentis</a:t>
            </a:r>
          </a:p>
          <a:p>
            <a:r>
              <a:rPr lang="fr-FR" sz="1100" dirty="0">
                <a:sym typeface="Wingdings"/>
              </a:rPr>
              <a:t> </a:t>
            </a:r>
            <a:r>
              <a:rPr lang="fr-FR" sz="1100" dirty="0"/>
              <a:t>Titulaires d’un contrat de professionnalisation</a:t>
            </a:r>
            <a:br>
              <a:rPr lang="fr-FR" sz="1100" dirty="0"/>
            </a:br>
            <a:r>
              <a:rPr lang="fr-FR" sz="1100" dirty="0">
                <a:sym typeface="Wingdings"/>
              </a:rPr>
              <a:t> </a:t>
            </a:r>
            <a:r>
              <a:rPr lang="fr-FR" sz="1100" dirty="0"/>
              <a:t>Stagiaires</a:t>
            </a:r>
          </a:p>
          <a:p>
            <a:pPr marL="171450" indent="-171450">
              <a:buFont typeface="Wingdings"/>
              <a:buChar char=""/>
            </a:pPr>
            <a:r>
              <a:rPr lang="fr-FR" sz="1100" dirty="0"/>
              <a:t>Elèves et étudiants préparant un diplôme professionnel ou technologique</a:t>
            </a:r>
          </a:p>
          <a:p>
            <a:pPr indent="-171450">
              <a:buFont typeface="Arial" panose="020B0604020202020204" pitchFamily="34" charset="0"/>
              <a:buChar char="•"/>
            </a:pPr>
            <a:r>
              <a:rPr lang="fr-FR" sz="1100" dirty="0"/>
              <a:t>Jeunes accueillis dans :</a:t>
            </a:r>
          </a:p>
          <a:p>
            <a:pPr marL="171450" indent="-171450">
              <a:buFont typeface="Wingdings" panose="05000000000000000000" pitchFamily="2" charset="2"/>
              <a:buChar char="Ø"/>
            </a:pPr>
            <a:r>
              <a:rPr lang="fr-FR" sz="1100" dirty="0"/>
              <a:t>Les établissements ou services d’enseignement qui assurent une éducation adaptée ou un accompagnement social ou médico-social</a:t>
            </a:r>
          </a:p>
          <a:p>
            <a:pPr marL="171450" indent="-171450">
              <a:buFont typeface="Wingdings" panose="05000000000000000000" pitchFamily="2" charset="2"/>
              <a:buChar char="Ø"/>
            </a:pPr>
            <a:r>
              <a:rPr lang="fr-FR" sz="1100" dirty="0"/>
              <a:t>ESAT</a:t>
            </a:r>
          </a:p>
          <a:p>
            <a:pPr marL="171450" indent="-171450">
              <a:buFont typeface="Wingdings" panose="05000000000000000000" pitchFamily="2" charset="2"/>
              <a:buChar char="Ø"/>
            </a:pPr>
            <a:r>
              <a:rPr lang="fr-FR" sz="1100" dirty="0"/>
              <a:t>Centres de pré orientation pour TH</a:t>
            </a:r>
          </a:p>
          <a:p>
            <a:pPr marL="171450" indent="-171450">
              <a:buFont typeface="Wingdings" panose="05000000000000000000" pitchFamily="2" charset="2"/>
              <a:buChar char="Ø"/>
            </a:pPr>
            <a:r>
              <a:rPr lang="fr-FR" sz="1100" dirty="0"/>
              <a:t>Centres d’éducation ou de rééducation pour TH</a:t>
            </a:r>
          </a:p>
          <a:p>
            <a:pPr marL="171450" indent="-171450">
              <a:buFont typeface="Wingdings" panose="05000000000000000000" pitchFamily="2" charset="2"/>
              <a:buChar char="Ø"/>
            </a:pPr>
            <a:r>
              <a:rPr lang="fr-FR" sz="1100" dirty="0"/>
              <a:t>Etablissements ou services sociaux ou médico-sociaux à caractère expérimental</a:t>
            </a:r>
          </a:p>
          <a:p>
            <a:pPr marL="171450" indent="-171450">
              <a:buFont typeface="Wingdings" panose="05000000000000000000" pitchFamily="2" charset="2"/>
              <a:buChar char="Ø"/>
            </a:pPr>
            <a:r>
              <a:rPr lang="fr-FR" sz="1100" dirty="0"/>
              <a:t>Etablissements ou services gérés, conventionnés ou habilités par la PJJ</a:t>
            </a:r>
          </a:p>
        </p:txBody>
      </p:sp>
      <p:sp>
        <p:nvSpPr>
          <p:cNvPr id="48" name="Organigramme : Processus 47"/>
          <p:cNvSpPr/>
          <p:nvPr/>
        </p:nvSpPr>
        <p:spPr>
          <a:xfrm>
            <a:off x="4955097" y="6075294"/>
            <a:ext cx="2377265" cy="417394"/>
          </a:xfrm>
          <a:prstGeom prst="flowChartProcess">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Soumis à dérogation</a:t>
            </a:r>
          </a:p>
        </p:txBody>
      </p:sp>
      <p:sp>
        <p:nvSpPr>
          <p:cNvPr id="52" name="Organigramme : Processus 51"/>
          <p:cNvSpPr/>
          <p:nvPr/>
        </p:nvSpPr>
        <p:spPr>
          <a:xfrm>
            <a:off x="595012" y="4911012"/>
            <a:ext cx="1327913" cy="513278"/>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Dérogation permanente</a:t>
            </a:r>
          </a:p>
        </p:txBody>
      </p:sp>
      <p:sp>
        <p:nvSpPr>
          <p:cNvPr id="55" name="Organigramme : Processus 54"/>
          <p:cNvSpPr/>
          <p:nvPr/>
        </p:nvSpPr>
        <p:spPr>
          <a:xfrm>
            <a:off x="857301" y="6075294"/>
            <a:ext cx="2377265" cy="417394"/>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Interdiction absolue</a:t>
            </a:r>
          </a:p>
        </p:txBody>
      </p:sp>
      <p:sp>
        <p:nvSpPr>
          <p:cNvPr id="59" name="ZoneTexte 58"/>
          <p:cNvSpPr txBox="1"/>
          <p:nvPr/>
        </p:nvSpPr>
        <p:spPr>
          <a:xfrm>
            <a:off x="4091947" y="953000"/>
            <a:ext cx="465192" cy="276999"/>
          </a:xfrm>
          <a:prstGeom prst="rect">
            <a:avLst/>
          </a:prstGeom>
          <a:noFill/>
        </p:spPr>
        <p:txBody>
          <a:bodyPr wrap="none" rtlCol="0">
            <a:spAutoFit/>
          </a:bodyPr>
          <a:lstStyle/>
          <a:p>
            <a:r>
              <a:rPr lang="fr-FR" sz="1200" dirty="0"/>
              <a:t>Non</a:t>
            </a:r>
          </a:p>
        </p:txBody>
      </p:sp>
      <p:sp>
        <p:nvSpPr>
          <p:cNvPr id="53" name="ZoneTexte 52"/>
          <p:cNvSpPr txBox="1"/>
          <p:nvPr/>
        </p:nvSpPr>
        <p:spPr>
          <a:xfrm>
            <a:off x="2729253" y="5597517"/>
            <a:ext cx="465192" cy="276999"/>
          </a:xfrm>
          <a:prstGeom prst="rect">
            <a:avLst/>
          </a:prstGeom>
          <a:noFill/>
        </p:spPr>
        <p:txBody>
          <a:bodyPr wrap="none" rtlCol="0">
            <a:spAutoFit/>
          </a:bodyPr>
          <a:lstStyle/>
          <a:p>
            <a:r>
              <a:rPr lang="fr-FR" sz="1200" dirty="0"/>
              <a:t>Non</a:t>
            </a:r>
          </a:p>
        </p:txBody>
      </p:sp>
      <p:sp>
        <p:nvSpPr>
          <p:cNvPr id="71" name="ZoneTexte 70"/>
          <p:cNvSpPr txBox="1"/>
          <p:nvPr/>
        </p:nvSpPr>
        <p:spPr>
          <a:xfrm>
            <a:off x="7864773" y="2819164"/>
            <a:ext cx="423514" cy="276999"/>
          </a:xfrm>
          <a:prstGeom prst="rect">
            <a:avLst/>
          </a:prstGeom>
          <a:noFill/>
        </p:spPr>
        <p:txBody>
          <a:bodyPr wrap="none" rtlCol="0">
            <a:spAutoFit/>
          </a:bodyPr>
          <a:lstStyle/>
          <a:p>
            <a:r>
              <a:rPr lang="fr-FR" sz="1200" dirty="0"/>
              <a:t>Oui</a:t>
            </a:r>
          </a:p>
        </p:txBody>
      </p:sp>
      <p:sp>
        <p:nvSpPr>
          <p:cNvPr id="82" name="ZoneTexte 81"/>
          <p:cNvSpPr txBox="1"/>
          <p:nvPr/>
        </p:nvSpPr>
        <p:spPr>
          <a:xfrm>
            <a:off x="-55056" y="924506"/>
            <a:ext cx="465192" cy="276999"/>
          </a:xfrm>
          <a:prstGeom prst="rect">
            <a:avLst/>
          </a:prstGeom>
          <a:noFill/>
        </p:spPr>
        <p:txBody>
          <a:bodyPr wrap="none" rtlCol="0">
            <a:spAutoFit/>
          </a:bodyPr>
          <a:lstStyle/>
          <a:p>
            <a:r>
              <a:rPr lang="fr-FR" sz="1200" dirty="0"/>
              <a:t>Non</a:t>
            </a:r>
          </a:p>
        </p:txBody>
      </p:sp>
      <p:sp>
        <p:nvSpPr>
          <p:cNvPr id="65" name="Organigramme : Processus 64"/>
          <p:cNvSpPr/>
          <p:nvPr/>
        </p:nvSpPr>
        <p:spPr>
          <a:xfrm>
            <a:off x="5470282" y="1368003"/>
            <a:ext cx="1790021" cy="216901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ym typeface="Wingdings"/>
              </a:rPr>
              <a:t>« Filière enseignement »</a:t>
            </a:r>
          </a:p>
          <a:p>
            <a:pPr algn="ctr"/>
            <a:endParaRPr lang="fr-FR" sz="1200" b="1" dirty="0">
              <a:sym typeface="Wingdings"/>
            </a:endParaRPr>
          </a:p>
          <a:p>
            <a:r>
              <a:rPr lang="fr-FR" sz="1200" dirty="0">
                <a:sym typeface="Wingdings"/>
              </a:rPr>
              <a:t> </a:t>
            </a:r>
            <a:r>
              <a:rPr lang="fr-FR" sz="1200" dirty="0"/>
              <a:t>Chef d’établissement d’enseignement</a:t>
            </a:r>
          </a:p>
          <a:p>
            <a:r>
              <a:rPr lang="fr-FR" sz="1200" dirty="0">
                <a:sym typeface="Wingdings"/>
              </a:rPr>
              <a:t> </a:t>
            </a:r>
            <a:r>
              <a:rPr lang="fr-FR" sz="1200" dirty="0"/>
              <a:t>Directeur de CFA</a:t>
            </a:r>
          </a:p>
          <a:p>
            <a:r>
              <a:rPr lang="fr-FR" sz="1200" dirty="0">
                <a:sym typeface="Wingdings"/>
              </a:rPr>
              <a:t> </a:t>
            </a:r>
            <a:r>
              <a:rPr lang="fr-FR" sz="1200" dirty="0"/>
              <a:t>Directeur d’un organisme de formation</a:t>
            </a:r>
          </a:p>
          <a:p>
            <a:r>
              <a:rPr lang="fr-FR" sz="1200" dirty="0">
                <a:sym typeface="Wingdings"/>
              </a:rPr>
              <a:t> </a:t>
            </a:r>
            <a:r>
              <a:rPr lang="fr-FR" sz="1200" dirty="0"/>
              <a:t>Directeur d’établissement ou de service social ou médico-social</a:t>
            </a:r>
          </a:p>
        </p:txBody>
      </p:sp>
      <p:sp>
        <p:nvSpPr>
          <p:cNvPr id="66" name="Organigramme : Processus 65"/>
          <p:cNvSpPr/>
          <p:nvPr/>
        </p:nvSpPr>
        <p:spPr>
          <a:xfrm>
            <a:off x="7320615" y="1370717"/>
            <a:ext cx="1763891" cy="232959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ym typeface="Wingdings"/>
              </a:rPr>
              <a:t>« Filière employeur »</a:t>
            </a:r>
          </a:p>
          <a:p>
            <a:endParaRPr lang="fr-FR" sz="1200" dirty="0">
              <a:sym typeface="Wingdings"/>
            </a:endParaRPr>
          </a:p>
          <a:p>
            <a:r>
              <a:rPr lang="fr-FR" sz="1200" dirty="0">
                <a:sym typeface="Wingdings"/>
              </a:rPr>
              <a:t> </a:t>
            </a:r>
            <a:r>
              <a:rPr lang="fr-FR" sz="1200" dirty="0"/>
              <a:t>Employeurs de droit privé</a:t>
            </a:r>
          </a:p>
          <a:p>
            <a:r>
              <a:rPr lang="fr-FR" sz="1200" dirty="0">
                <a:sym typeface="Wingdings"/>
              </a:rPr>
              <a:t> </a:t>
            </a:r>
            <a:r>
              <a:rPr lang="fr-FR" sz="1200" dirty="0"/>
              <a:t>EPIC</a:t>
            </a:r>
          </a:p>
          <a:p>
            <a:r>
              <a:rPr lang="fr-FR" sz="1200" dirty="0">
                <a:sym typeface="Wingdings"/>
              </a:rPr>
              <a:t> </a:t>
            </a:r>
            <a:r>
              <a:rPr lang="fr-FR" sz="1200" dirty="0"/>
              <a:t>EPA employant du personnel dans les conditions de droit privé</a:t>
            </a:r>
          </a:p>
          <a:p>
            <a:pPr marL="171450" indent="-171450">
              <a:buFont typeface="Wingdings"/>
              <a:buChar char=""/>
            </a:pPr>
            <a:r>
              <a:rPr lang="fr-FR" sz="1200" dirty="0"/>
              <a:t>Etablissements publics de santé, sociaux et médico-sociaux</a:t>
            </a:r>
          </a:p>
        </p:txBody>
      </p:sp>
      <p:sp>
        <p:nvSpPr>
          <p:cNvPr id="67" name="Organigramme : Processus 66"/>
          <p:cNvSpPr/>
          <p:nvPr/>
        </p:nvSpPr>
        <p:spPr>
          <a:xfrm>
            <a:off x="6430975" y="476673"/>
            <a:ext cx="1597413" cy="20869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Demandeurs</a:t>
            </a:r>
          </a:p>
        </p:txBody>
      </p:sp>
      <p:cxnSp>
        <p:nvCxnSpPr>
          <p:cNvPr id="88" name="Connecteur en angle 87"/>
          <p:cNvCxnSpPr>
            <a:stCxn id="32" idx="1"/>
            <a:endCxn id="55" idx="1"/>
          </p:cNvCxnSpPr>
          <p:nvPr/>
        </p:nvCxnSpPr>
        <p:spPr>
          <a:xfrm rot="10800000" flipH="1" flipV="1">
            <a:off x="571543" y="1116640"/>
            <a:ext cx="285757" cy="5167352"/>
          </a:xfrm>
          <a:prstGeom prst="bentConnector3">
            <a:avLst>
              <a:gd name="adj1" fmla="val -106664"/>
            </a:avLst>
          </a:prstGeom>
          <a:ln>
            <a:tailEnd type="arrow"/>
          </a:ln>
        </p:spPr>
        <p:style>
          <a:lnRef idx="1">
            <a:schemeClr val="accent1"/>
          </a:lnRef>
          <a:fillRef idx="0">
            <a:schemeClr val="accent1"/>
          </a:fillRef>
          <a:effectRef idx="0">
            <a:schemeClr val="accent1"/>
          </a:effectRef>
          <a:fontRef idx="minor">
            <a:schemeClr val="tx1"/>
          </a:fontRef>
        </p:style>
      </p:cxnSp>
      <p:sp>
        <p:nvSpPr>
          <p:cNvPr id="143" name="ZoneTexte 142"/>
          <p:cNvSpPr txBox="1"/>
          <p:nvPr/>
        </p:nvSpPr>
        <p:spPr>
          <a:xfrm>
            <a:off x="4227123" y="5597517"/>
            <a:ext cx="423514" cy="276999"/>
          </a:xfrm>
          <a:prstGeom prst="rect">
            <a:avLst/>
          </a:prstGeom>
          <a:noFill/>
        </p:spPr>
        <p:txBody>
          <a:bodyPr wrap="none" rtlCol="0">
            <a:spAutoFit/>
          </a:bodyPr>
          <a:lstStyle/>
          <a:p>
            <a:r>
              <a:rPr lang="fr-FR" sz="1200" dirty="0"/>
              <a:t>Oui</a:t>
            </a:r>
          </a:p>
        </p:txBody>
      </p:sp>
      <p:sp>
        <p:nvSpPr>
          <p:cNvPr id="160" name="ZoneTexte 159"/>
          <p:cNvSpPr txBox="1"/>
          <p:nvPr/>
        </p:nvSpPr>
        <p:spPr>
          <a:xfrm>
            <a:off x="8220405" y="3591020"/>
            <a:ext cx="423514" cy="276999"/>
          </a:xfrm>
          <a:prstGeom prst="rect">
            <a:avLst/>
          </a:prstGeom>
          <a:noFill/>
        </p:spPr>
        <p:txBody>
          <a:bodyPr wrap="none" rtlCol="0">
            <a:spAutoFit/>
          </a:bodyPr>
          <a:lstStyle/>
          <a:p>
            <a:r>
              <a:rPr lang="fr-FR" sz="1200" dirty="0"/>
              <a:t>Oui</a:t>
            </a:r>
          </a:p>
        </p:txBody>
      </p:sp>
      <p:sp>
        <p:nvSpPr>
          <p:cNvPr id="45" name="Organigramme : Processus 44"/>
          <p:cNvSpPr/>
          <p:nvPr/>
        </p:nvSpPr>
        <p:spPr>
          <a:xfrm>
            <a:off x="363094" y="1700808"/>
            <a:ext cx="1791749" cy="329134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Bénéficiaires d’une dérogation permanente :</a:t>
            </a:r>
          </a:p>
          <a:p>
            <a:r>
              <a:rPr lang="fr-FR" sz="1200" dirty="0">
                <a:sym typeface="Wingdings"/>
              </a:rPr>
              <a:t> </a:t>
            </a:r>
            <a:r>
              <a:rPr lang="fr-FR" sz="1200" dirty="0"/>
              <a:t>Titulaires d’un diplôme ou d’une titre professionnel</a:t>
            </a:r>
          </a:p>
          <a:p>
            <a:r>
              <a:rPr lang="fr-FR" sz="1200" dirty="0">
                <a:sym typeface="Wingdings"/>
              </a:rPr>
              <a:t> </a:t>
            </a:r>
            <a:r>
              <a:rPr lang="fr-FR" sz="1200" dirty="0"/>
              <a:t>Titulaires d’une habilitation électrique</a:t>
            </a:r>
          </a:p>
          <a:p>
            <a:r>
              <a:rPr lang="fr-FR" sz="1200" dirty="0">
                <a:sym typeface="Wingdings"/>
              </a:rPr>
              <a:t> </a:t>
            </a:r>
            <a:r>
              <a:rPr lang="fr-FR" sz="1200" dirty="0"/>
              <a:t>Titulaires d’une autorisation de conduite</a:t>
            </a:r>
          </a:p>
          <a:p>
            <a:r>
              <a:rPr lang="fr-FR" sz="1200" dirty="0"/>
              <a:t>… pour les travaux correspondants au diplôme, titre d’habilitation ou autorisation de conduite.</a:t>
            </a:r>
          </a:p>
        </p:txBody>
      </p:sp>
      <p:cxnSp>
        <p:nvCxnSpPr>
          <p:cNvPr id="19" name="Connecteur en angle 18"/>
          <p:cNvCxnSpPr/>
          <p:nvPr/>
        </p:nvCxnSpPr>
        <p:spPr>
          <a:xfrm>
            <a:off x="3698781" y="5736017"/>
            <a:ext cx="2444946" cy="37738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en angle 21"/>
          <p:cNvCxnSpPr/>
          <p:nvPr/>
        </p:nvCxnSpPr>
        <p:spPr>
          <a:xfrm rot="5400000">
            <a:off x="2633466" y="5140842"/>
            <a:ext cx="477779" cy="165284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Connecteur en angle 35"/>
          <p:cNvCxnSpPr>
            <a:stCxn id="66" idx="2"/>
            <a:endCxn id="48" idx="3"/>
          </p:cNvCxnSpPr>
          <p:nvPr/>
        </p:nvCxnSpPr>
        <p:spPr>
          <a:xfrm rot="5400000">
            <a:off x="6475624" y="4557055"/>
            <a:ext cx="2583677" cy="870199"/>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Connecteur en angle 40"/>
          <p:cNvCxnSpPr>
            <a:stCxn id="32" idx="2"/>
            <a:endCxn id="45" idx="0"/>
          </p:cNvCxnSpPr>
          <p:nvPr/>
        </p:nvCxnSpPr>
        <p:spPr>
          <a:xfrm rot="5400000">
            <a:off x="1111875" y="1458926"/>
            <a:ext cx="388977" cy="9478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Connecteur en angle 46"/>
          <p:cNvCxnSpPr>
            <a:stCxn id="32" idx="2"/>
            <a:endCxn id="43" idx="0"/>
          </p:cNvCxnSpPr>
          <p:nvPr/>
        </p:nvCxnSpPr>
        <p:spPr>
          <a:xfrm rot="16200000" flipH="1">
            <a:off x="2273764" y="391822"/>
            <a:ext cx="505008" cy="234502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ZoneTexte 71"/>
          <p:cNvSpPr txBox="1"/>
          <p:nvPr/>
        </p:nvSpPr>
        <p:spPr>
          <a:xfrm>
            <a:off x="2023604" y="1311833"/>
            <a:ext cx="423514" cy="276999"/>
          </a:xfrm>
          <a:prstGeom prst="rect">
            <a:avLst/>
          </a:prstGeom>
          <a:noFill/>
        </p:spPr>
        <p:txBody>
          <a:bodyPr wrap="none" rtlCol="0">
            <a:spAutoFit/>
          </a:bodyPr>
          <a:lstStyle/>
          <a:p>
            <a:r>
              <a:rPr lang="fr-FR" sz="1200" dirty="0"/>
              <a:t>Oui</a:t>
            </a:r>
          </a:p>
        </p:txBody>
      </p:sp>
      <p:cxnSp>
        <p:nvCxnSpPr>
          <p:cNvPr id="4" name="Connecteur en angle 3"/>
          <p:cNvCxnSpPr>
            <a:stCxn id="65" idx="2"/>
            <a:endCxn id="48" idx="3"/>
          </p:cNvCxnSpPr>
          <p:nvPr/>
        </p:nvCxnSpPr>
        <p:spPr>
          <a:xfrm rot="16200000" flipH="1">
            <a:off x="5475337" y="4426969"/>
            <a:ext cx="2746979" cy="967069"/>
          </a:xfrm>
          <a:prstGeom prst="bentConnector4">
            <a:avLst>
              <a:gd name="adj1" fmla="val 46201"/>
              <a:gd name="adj2" fmla="val 131518"/>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ZoneTexte 56"/>
          <p:cNvSpPr txBox="1"/>
          <p:nvPr/>
        </p:nvSpPr>
        <p:spPr>
          <a:xfrm>
            <a:off x="6396203" y="3591020"/>
            <a:ext cx="423514" cy="276999"/>
          </a:xfrm>
          <a:prstGeom prst="rect">
            <a:avLst/>
          </a:prstGeom>
          <a:noFill/>
        </p:spPr>
        <p:txBody>
          <a:bodyPr wrap="none" rtlCol="0">
            <a:spAutoFit/>
          </a:bodyPr>
          <a:lstStyle/>
          <a:p>
            <a:r>
              <a:rPr lang="fr-FR" sz="1200" dirty="0"/>
              <a:t>Oui</a:t>
            </a:r>
          </a:p>
        </p:txBody>
      </p:sp>
      <p:cxnSp>
        <p:nvCxnSpPr>
          <p:cNvPr id="86" name="Connecteur en angle 85"/>
          <p:cNvCxnSpPr>
            <a:stCxn id="31" idx="3"/>
            <a:endCxn id="123" idx="1"/>
          </p:cNvCxnSpPr>
          <p:nvPr/>
        </p:nvCxnSpPr>
        <p:spPr>
          <a:xfrm>
            <a:off x="3995936" y="1114939"/>
            <a:ext cx="2267752" cy="4052712"/>
          </a:xfrm>
          <a:prstGeom prst="bentConnector3">
            <a:avLst>
              <a:gd name="adj1" fmla="val 58400"/>
            </a:avLst>
          </a:prstGeom>
          <a:ln>
            <a:tailEnd type="arrow"/>
          </a:ln>
        </p:spPr>
        <p:style>
          <a:lnRef idx="1">
            <a:schemeClr val="accent1"/>
          </a:lnRef>
          <a:fillRef idx="0">
            <a:schemeClr val="accent1"/>
          </a:fillRef>
          <a:effectRef idx="0">
            <a:schemeClr val="accent1"/>
          </a:effectRef>
          <a:fontRef idx="minor">
            <a:schemeClr val="tx1"/>
          </a:fontRef>
        </p:style>
      </p:cxnSp>
      <p:sp>
        <p:nvSpPr>
          <p:cNvPr id="123" name="Organigramme : Processus 122"/>
          <p:cNvSpPr/>
          <p:nvPr/>
        </p:nvSpPr>
        <p:spPr>
          <a:xfrm>
            <a:off x="6263688" y="4911012"/>
            <a:ext cx="1188632" cy="513278"/>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Hors champ</a:t>
            </a:r>
          </a:p>
        </p:txBody>
      </p:sp>
      <p:sp>
        <p:nvSpPr>
          <p:cNvPr id="2" name="Espace réservé du numéro de diapositive 1"/>
          <p:cNvSpPr>
            <a:spLocks noGrp="1"/>
          </p:cNvSpPr>
          <p:nvPr>
            <p:ph type="sldNum" sz="quarter" idx="12"/>
          </p:nvPr>
        </p:nvSpPr>
        <p:spPr>
          <a:xfrm>
            <a:off x="7046912" y="6574266"/>
            <a:ext cx="2133600" cy="365125"/>
          </a:xfrm>
          <a:prstGeom prst="rect">
            <a:avLst/>
          </a:prstGeom>
        </p:spPr>
        <p:txBody>
          <a:bodyPr/>
          <a:lstStyle/>
          <a:p>
            <a:fld id="{1252C39E-9141-43FC-9E81-5C25D30208F5}" type="slidenum">
              <a:rPr lang="fr-FR" smtClean="0"/>
              <a:t>19</a:t>
            </a:fld>
            <a:endParaRPr lang="fr-FR" dirty="0"/>
          </a:p>
        </p:txBody>
      </p:sp>
      <p:cxnSp>
        <p:nvCxnSpPr>
          <p:cNvPr id="12" name="Connecteur en angle 11"/>
          <p:cNvCxnSpPr>
            <a:endCxn id="52" idx="2"/>
          </p:cNvCxnSpPr>
          <p:nvPr/>
        </p:nvCxnSpPr>
        <p:spPr>
          <a:xfrm rot="5400000">
            <a:off x="937955" y="5103090"/>
            <a:ext cx="642215" cy="182"/>
          </a:xfrm>
          <a:prstGeom prst="bentConnector5">
            <a:avLst>
              <a:gd name="adj1" fmla="val 10038"/>
              <a:gd name="adj2" fmla="val -490315385"/>
              <a:gd name="adj3" fmla="val 13559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Connecteur en angle 53"/>
          <p:cNvCxnSpPr>
            <a:stCxn id="67" idx="2"/>
            <a:endCxn id="66" idx="0"/>
          </p:cNvCxnSpPr>
          <p:nvPr/>
        </p:nvCxnSpPr>
        <p:spPr>
          <a:xfrm rot="16200000" flipH="1">
            <a:off x="7373447" y="541604"/>
            <a:ext cx="685345" cy="972879"/>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Connecteur en angle 57"/>
          <p:cNvCxnSpPr>
            <a:stCxn id="67" idx="2"/>
            <a:endCxn id="65" idx="0"/>
          </p:cNvCxnSpPr>
          <p:nvPr/>
        </p:nvCxnSpPr>
        <p:spPr>
          <a:xfrm rot="5400000">
            <a:off x="6456168" y="594494"/>
            <a:ext cx="682632" cy="864389"/>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Connecteur en angle 60"/>
          <p:cNvCxnSpPr>
            <a:stCxn id="33" idx="2"/>
            <a:endCxn id="31" idx="0"/>
          </p:cNvCxnSpPr>
          <p:nvPr/>
        </p:nvCxnSpPr>
        <p:spPr>
          <a:xfrm rot="16200000" flipH="1">
            <a:off x="2628104" y="349352"/>
            <a:ext cx="232676" cy="90471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Connecteur en angle 62"/>
          <p:cNvCxnSpPr>
            <a:stCxn id="33" idx="2"/>
            <a:endCxn id="32" idx="0"/>
          </p:cNvCxnSpPr>
          <p:nvPr/>
        </p:nvCxnSpPr>
        <p:spPr>
          <a:xfrm rot="5400000">
            <a:off x="1704881" y="334246"/>
            <a:ext cx="236078" cy="93833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6922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2</a:t>
            </a:fld>
            <a:endParaRPr lang="fr-FR" dirty="0"/>
          </a:p>
        </p:txBody>
      </p:sp>
      <p:sp>
        <p:nvSpPr>
          <p:cNvPr id="20483" name="Titre 1"/>
          <p:cNvSpPr>
            <a:spLocks noGrp="1"/>
          </p:cNvSpPr>
          <p:nvPr>
            <p:ph type="title" idx="4294967295"/>
          </p:nvPr>
        </p:nvSpPr>
        <p:spPr>
          <a:xfrm>
            <a:off x="1524000" y="188913"/>
            <a:ext cx="7620000" cy="1143000"/>
          </a:xfrm>
        </p:spPr>
        <p:txBody>
          <a:bodyPr/>
          <a:lstStyle/>
          <a:p>
            <a:pPr algn="ctr"/>
            <a:r>
              <a:rPr lang="fr-FR" altLang="fr-FR" dirty="0">
                <a:solidFill>
                  <a:srgbClr val="00AFD7"/>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
        <p:nvSpPr>
          <p:cNvPr id="6" name="Rectangle 5"/>
          <p:cNvSpPr/>
          <p:nvPr/>
        </p:nvSpPr>
        <p:spPr>
          <a:xfrm>
            <a:off x="2411760" y="260649"/>
            <a:ext cx="6192688" cy="5219891"/>
          </a:xfrm>
          <a:prstGeom prst="rect">
            <a:avLst/>
          </a:prstGeom>
        </p:spPr>
        <p:txBody>
          <a:bodyPr wrap="square">
            <a:spAutoFit/>
          </a:bodyPr>
          <a:lstStyle/>
          <a:p>
            <a:pPr algn="ctr">
              <a:buFontTx/>
              <a:buNone/>
            </a:pPr>
            <a:endParaRPr lang="fr-FR" altLang="fr-FR" sz="2400" b="1" dirty="0"/>
          </a:p>
          <a:p>
            <a:pPr algn="just" defTabSz="457200">
              <a:spcBef>
                <a:spcPct val="20000"/>
              </a:spcBef>
            </a:pPr>
            <a:r>
              <a:rPr lang="fr-FR" altLang="fr-FR" sz="1400" dirty="0">
                <a:solidFill>
                  <a:srgbClr val="0D0D0D"/>
                </a:solidFill>
                <a:ea typeface="ＭＳ Ｐゴシック" charset="-128"/>
              </a:rPr>
              <a:t>Les dispositions du chapitre III du titre V du livre 1</a:t>
            </a:r>
            <a:r>
              <a:rPr lang="fr-FR" altLang="fr-FR" sz="1400" baseline="30000" dirty="0">
                <a:solidFill>
                  <a:srgbClr val="0D0D0D"/>
                </a:solidFill>
                <a:ea typeface="ＭＳ Ｐゴシック" charset="-128"/>
              </a:rPr>
              <a:t>er</a:t>
            </a:r>
            <a:r>
              <a:rPr lang="fr-FR" altLang="fr-FR" sz="1400" dirty="0">
                <a:solidFill>
                  <a:srgbClr val="0D0D0D"/>
                </a:solidFill>
                <a:ea typeface="ＭＳ Ｐゴシック" charset="-128"/>
              </a:rPr>
              <a:t> de la 4</a:t>
            </a:r>
            <a:r>
              <a:rPr lang="fr-FR" altLang="fr-FR" sz="1400" baseline="30000" dirty="0">
                <a:solidFill>
                  <a:srgbClr val="0D0D0D"/>
                </a:solidFill>
                <a:ea typeface="ＭＳ Ｐゴシック" charset="-128"/>
              </a:rPr>
              <a:t>ème</a:t>
            </a:r>
            <a:r>
              <a:rPr lang="fr-FR" altLang="fr-FR" sz="1400" dirty="0">
                <a:solidFill>
                  <a:srgbClr val="0D0D0D"/>
                </a:solidFill>
                <a:ea typeface="ＭＳ Ｐゴシック" charset="-128"/>
              </a:rPr>
              <a:t> partie du code du travail (</a:t>
            </a:r>
            <a:r>
              <a:rPr lang="fr-FR" altLang="fr-FR" sz="1400" b="1" dirty="0"/>
              <a:t>Articles L4153-8 et suivants du code du travail)</a:t>
            </a:r>
          </a:p>
          <a:p>
            <a:pPr algn="just" defTabSz="457200">
              <a:spcBef>
                <a:spcPct val="20000"/>
              </a:spcBef>
              <a:buClrTx/>
              <a:buNone/>
            </a:pPr>
            <a:r>
              <a:rPr lang="fr-FR" altLang="fr-FR" sz="1400" dirty="0">
                <a:solidFill>
                  <a:srgbClr val="0D0D0D"/>
                </a:solidFill>
                <a:ea typeface="ＭＳ Ｐゴシック" charset="-128"/>
              </a:rPr>
              <a:t>ont été réformées par </a:t>
            </a:r>
            <a:r>
              <a:rPr lang="fr-FR" altLang="fr-FR" sz="1400" b="1" dirty="0">
                <a:solidFill>
                  <a:srgbClr val="0D0D0D"/>
                </a:solidFill>
                <a:ea typeface="ＭＳ Ｐゴシック" charset="-128"/>
              </a:rPr>
              <a:t>quatre décrets</a:t>
            </a:r>
            <a:r>
              <a:rPr lang="fr-FR" altLang="fr-FR" sz="1400" dirty="0">
                <a:solidFill>
                  <a:srgbClr val="0D0D0D"/>
                </a:solidFill>
                <a:ea typeface="ＭＳ Ｐゴシック" charset="-128"/>
              </a:rPr>
              <a:t> :</a:t>
            </a:r>
          </a:p>
          <a:p>
            <a:pPr algn="just" defTabSz="457200">
              <a:spcBef>
                <a:spcPct val="20000"/>
              </a:spcBef>
              <a:buClrTx/>
              <a:buNone/>
            </a:pPr>
            <a:endParaRPr lang="fr-FR" altLang="fr-FR" sz="1400" dirty="0">
              <a:solidFill>
                <a:srgbClr val="0D0D0D"/>
              </a:solidFill>
              <a:ea typeface="ＭＳ Ｐゴシック" charset="-128"/>
            </a:endParaRPr>
          </a:p>
          <a:p>
            <a:pPr algn="just" defTabSz="457200">
              <a:spcBef>
                <a:spcPct val="20000"/>
              </a:spcBef>
              <a:buClrTx/>
              <a:buFontTx/>
              <a:buChar char="•"/>
            </a:pPr>
            <a:r>
              <a:rPr lang="fr-FR" altLang="fr-FR" sz="1400" b="1" i="1" dirty="0">
                <a:solidFill>
                  <a:srgbClr val="0D0D0D"/>
                </a:solidFill>
                <a:ea typeface="ＭＳ Ｐゴシック" charset="-128"/>
              </a:rPr>
              <a:t>Décret n° 2013-914 du 11/10/2013</a:t>
            </a:r>
            <a:r>
              <a:rPr lang="fr-FR" altLang="fr-FR" sz="1400" i="1" dirty="0">
                <a:solidFill>
                  <a:srgbClr val="0D0D0D"/>
                </a:solidFill>
                <a:ea typeface="ＭＳ Ｐゴシック" charset="-128"/>
              </a:rPr>
              <a:t> relatif à la procédure de dérogation prévue à l’article L. 4153-9 du code du travail pour les jeunes âgés de moins de dix-huit ans</a:t>
            </a:r>
          </a:p>
          <a:p>
            <a:pPr algn="just" defTabSz="457200">
              <a:spcBef>
                <a:spcPct val="20000"/>
              </a:spcBef>
              <a:buClrTx/>
              <a:buFontTx/>
              <a:buChar char="•"/>
            </a:pPr>
            <a:r>
              <a:rPr lang="fr-FR" altLang="fr-FR" sz="1400" b="1" i="1" dirty="0">
                <a:solidFill>
                  <a:srgbClr val="0D0D0D"/>
                </a:solidFill>
                <a:ea typeface="ＭＳ Ｐゴシック" charset="-128"/>
              </a:rPr>
              <a:t>Décret n°2013-915  du 11/10/2013</a:t>
            </a:r>
            <a:r>
              <a:rPr lang="fr-FR" altLang="fr-FR" sz="1400" i="1" dirty="0">
                <a:solidFill>
                  <a:srgbClr val="0D0D0D"/>
                </a:solidFill>
                <a:ea typeface="ＭＳ Ｐゴシック" charset="-128"/>
              </a:rPr>
              <a:t> relatif aux travaux interdits et réglementés pour les jeunes âgés de moins de dix-huit ans</a:t>
            </a:r>
          </a:p>
          <a:p>
            <a:pPr algn="just" defTabSz="457200">
              <a:spcBef>
                <a:spcPct val="20000"/>
              </a:spcBef>
              <a:buClrTx/>
              <a:buFontTx/>
              <a:buChar char="•"/>
            </a:pPr>
            <a:r>
              <a:rPr lang="fr-FR" altLang="fr-FR" sz="1400" b="1" i="1" dirty="0">
                <a:solidFill>
                  <a:srgbClr val="0D0D0D"/>
                </a:solidFill>
                <a:ea typeface="ＭＳ Ｐゴシック" charset="-128"/>
              </a:rPr>
              <a:t>Décret n° 2015-444 du 17/04/2015 </a:t>
            </a:r>
            <a:r>
              <a:rPr lang="fr-FR" altLang="fr-FR" sz="1400" i="1" dirty="0">
                <a:solidFill>
                  <a:srgbClr val="0D0D0D"/>
                </a:solidFill>
                <a:ea typeface="ＭＳ Ｐゴシック" charset="-128"/>
              </a:rPr>
              <a:t>modifiant le décret 2013-915 du 11/10/13 relatif aux travaux en hauteur</a:t>
            </a:r>
          </a:p>
          <a:p>
            <a:pPr algn="just" defTabSz="457200">
              <a:spcBef>
                <a:spcPct val="20000"/>
              </a:spcBef>
              <a:buClrTx/>
              <a:buFontTx/>
              <a:buChar char="•"/>
            </a:pPr>
            <a:r>
              <a:rPr lang="fr-FR" altLang="fr-FR" sz="1400" b="1" i="1" dirty="0">
                <a:solidFill>
                  <a:srgbClr val="0D0D0D"/>
                </a:solidFill>
                <a:ea typeface="ＭＳ Ｐゴシック" charset="-128"/>
              </a:rPr>
              <a:t>Décret n° 2015-443 du 17 avril 2015 </a:t>
            </a:r>
            <a:r>
              <a:rPr lang="fr-FR" altLang="fr-FR" sz="1400" i="1" dirty="0">
                <a:solidFill>
                  <a:srgbClr val="0D0D0D"/>
                </a:solidFill>
                <a:ea typeface="ＭＳ Ｐゴシック" charset="-128"/>
              </a:rPr>
              <a:t>relatif à la procédure de dérogation prévue à l'article L. 4153-9 du code du travail pour les jeunes âgés de moins de dix-huit ans</a:t>
            </a:r>
          </a:p>
          <a:p>
            <a:pPr algn="just" defTabSz="457200">
              <a:spcBef>
                <a:spcPct val="20000"/>
              </a:spcBef>
              <a:buClrTx/>
            </a:pPr>
            <a:endParaRPr lang="fr-FR" altLang="fr-FR" sz="1400" dirty="0">
              <a:solidFill>
                <a:srgbClr val="0D0D0D"/>
              </a:solidFill>
              <a:ea typeface="ＭＳ Ｐゴシック" charset="-128"/>
            </a:endParaRPr>
          </a:p>
          <a:p>
            <a:pPr algn="just" defTabSz="457200">
              <a:spcBef>
                <a:spcPct val="20000"/>
              </a:spcBef>
              <a:buClrTx/>
              <a:buFontTx/>
              <a:buChar char="•"/>
            </a:pPr>
            <a:r>
              <a:rPr lang="fr-FR" altLang="fr-FR" sz="1400" b="1" dirty="0">
                <a:solidFill>
                  <a:srgbClr val="0D0D0D"/>
                </a:solidFill>
                <a:ea typeface="ＭＳ Ｐゴシック" charset="-128"/>
              </a:rPr>
              <a:t>Instruction Interministérielle DGT/CT1/DGEFP/DPJJ/DGESCO/DGCS/ DGER/DAFSL/2016/273 </a:t>
            </a:r>
            <a:r>
              <a:rPr lang="fr-FR" altLang="fr-FR" sz="1400" dirty="0">
                <a:solidFill>
                  <a:srgbClr val="0D0D0D"/>
                </a:solidFill>
                <a:ea typeface="ＭＳ Ｐゴシック" charset="-128"/>
              </a:rPr>
              <a:t>du 7 septembre 2016 relative à la mise en œuvre des dérogations aux travaux interdits pour les jeunes âgés de quinze ans au moins et de moins de dix-huit ans</a:t>
            </a:r>
            <a:endParaRPr lang="fr-FR" altLang="fr-FR" sz="1400" dirty="0">
              <a:solidFill>
                <a:prstClr val="black"/>
              </a:solidFill>
              <a:latin typeface="Calibri"/>
              <a:ea typeface="ＭＳ Ｐゴシック" charset="-128"/>
            </a:endParaRPr>
          </a:p>
          <a:p>
            <a:pPr>
              <a:buFontTx/>
              <a:buNone/>
            </a:pPr>
            <a:endParaRPr lang="fr-FR" altLang="fr-FR" b="1" i="1" dirty="0"/>
          </a:p>
        </p:txBody>
      </p:sp>
    </p:spTree>
    <p:extLst>
      <p:ext uri="{BB962C8B-B14F-4D97-AF65-F5344CB8AC3E}">
        <p14:creationId xmlns:p14="http://schemas.microsoft.com/office/powerpoint/2010/main" val="364732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20</a:t>
            </a:fld>
            <a:endParaRPr lang="fr-FR" dirty="0"/>
          </a:p>
        </p:txBody>
      </p:sp>
      <p:sp>
        <p:nvSpPr>
          <p:cNvPr id="20483" name="Titre 1"/>
          <p:cNvSpPr>
            <a:spLocks noGrp="1"/>
          </p:cNvSpPr>
          <p:nvPr>
            <p:ph type="title" idx="4294967295"/>
          </p:nvPr>
        </p:nvSpPr>
        <p:spPr>
          <a:xfrm>
            <a:off x="2024067" y="188914"/>
            <a:ext cx="7119937" cy="1152525"/>
          </a:xfrm>
        </p:spPr>
        <p:txBody>
          <a:bodyPr>
            <a:normAutofit/>
          </a:bodyPr>
          <a:lstStyle/>
          <a:p>
            <a:pPr algn="l"/>
            <a:r>
              <a:rPr lang="fr-FR" altLang="fr-FR" sz="2800" b="1" dirty="0">
                <a:solidFill>
                  <a:srgbClr val="C00000"/>
                </a:solidFill>
              </a:rPr>
              <a:t>II La demande de dérogation</a:t>
            </a:r>
            <a:endParaRPr lang="fr-FR" altLang="fr-FR" sz="2700" dirty="0">
              <a:solidFill>
                <a:srgbClr val="C00000"/>
              </a:solidFill>
            </a:endParaRPr>
          </a:p>
        </p:txBody>
      </p:sp>
      <p:sp>
        <p:nvSpPr>
          <p:cNvPr id="20484" name="ZoneTexte 1"/>
          <p:cNvSpPr txBox="1">
            <a:spLocks noChangeArrowheads="1"/>
          </p:cNvSpPr>
          <p:nvPr/>
        </p:nvSpPr>
        <p:spPr bwMode="auto">
          <a:xfrm>
            <a:off x="2232431" y="1062198"/>
            <a:ext cx="6777458" cy="559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None/>
            </a:pPr>
            <a:r>
              <a:rPr lang="fr-FR" altLang="fr-FR" b="1" dirty="0">
                <a:solidFill>
                  <a:srgbClr val="C00000"/>
                </a:solidFill>
              </a:rPr>
              <a:t>Conditions à remplir par l’entreprise ou l’établissement préalablement à la déclaration </a:t>
            </a:r>
            <a:r>
              <a:rPr lang="fr-FR" altLang="fr-FR" dirty="0">
                <a:solidFill>
                  <a:schemeClr val="tx1"/>
                </a:solidFill>
              </a:rPr>
              <a:t>	</a:t>
            </a:r>
          </a:p>
          <a:p>
            <a:pPr lvl="0" algn="just" defTabSz="457200">
              <a:buClrTx/>
            </a:pPr>
            <a:r>
              <a:rPr lang="fr-FR" altLang="fr-FR" sz="1600" dirty="0">
                <a:solidFill>
                  <a:prstClr val="black"/>
                </a:solidFill>
                <a:ea typeface="ＭＳ Ｐゴシック" charset="-128"/>
              </a:rPr>
              <a:t>Avoir procédé à l’</a:t>
            </a:r>
            <a:r>
              <a:rPr lang="fr-FR" altLang="fr-FR" sz="1600" b="1" dirty="0">
                <a:solidFill>
                  <a:prstClr val="black"/>
                </a:solidFill>
                <a:ea typeface="ＭＳ Ｐゴシック" charset="-128"/>
              </a:rPr>
              <a:t>évaluation des risques</a:t>
            </a:r>
            <a:r>
              <a:rPr lang="fr-FR" altLang="fr-FR" sz="1600" dirty="0">
                <a:solidFill>
                  <a:prstClr val="black"/>
                </a:solidFill>
                <a:ea typeface="ＭＳ Ｐゴシック" charset="-128"/>
              </a:rPr>
              <a:t> prévue aux articles L. 4121-1 et suivants</a:t>
            </a:r>
          </a:p>
          <a:p>
            <a:pPr lvl="0" algn="just" defTabSz="457200">
              <a:buClrTx/>
              <a:buNone/>
            </a:pPr>
            <a:endParaRPr lang="fr-FR" altLang="fr-FR" sz="1600" dirty="0">
              <a:solidFill>
                <a:prstClr val="black"/>
              </a:solidFill>
              <a:ea typeface="ＭＳ Ｐゴシック" charset="-128"/>
            </a:endParaRPr>
          </a:p>
          <a:p>
            <a:pPr lvl="0" algn="just" defTabSz="457200">
              <a:buClrTx/>
            </a:pPr>
            <a:r>
              <a:rPr lang="fr-FR" altLang="fr-FR" sz="1600" dirty="0">
                <a:solidFill>
                  <a:prstClr val="black"/>
                </a:solidFill>
                <a:ea typeface="ＭＳ Ｐゴシック" charset="-128"/>
              </a:rPr>
              <a:t>Avoir </a:t>
            </a:r>
            <a:r>
              <a:rPr lang="fr-FR" altLang="fr-FR" sz="1600" b="1" dirty="0">
                <a:solidFill>
                  <a:prstClr val="black"/>
                </a:solidFill>
                <a:ea typeface="ＭＳ Ｐゴシック" charset="-128"/>
              </a:rPr>
              <a:t>mis en œuvre</a:t>
            </a:r>
            <a:r>
              <a:rPr lang="fr-FR" altLang="fr-FR" sz="1600" dirty="0">
                <a:solidFill>
                  <a:prstClr val="black"/>
                </a:solidFill>
                <a:ea typeface="ＭＳ Ｐゴシック" charset="-128"/>
              </a:rPr>
              <a:t> les </a:t>
            </a:r>
            <a:r>
              <a:rPr lang="fr-FR" altLang="fr-FR" sz="1600" b="1" dirty="0">
                <a:solidFill>
                  <a:prstClr val="black"/>
                </a:solidFill>
                <a:ea typeface="ＭＳ Ｐゴシック" charset="-128"/>
              </a:rPr>
              <a:t>actions de prévention</a:t>
            </a:r>
            <a:r>
              <a:rPr lang="fr-FR" altLang="fr-FR" sz="1600" dirty="0">
                <a:solidFill>
                  <a:prstClr val="black"/>
                </a:solidFill>
                <a:ea typeface="ＭＳ Ｐゴシック" charset="-128"/>
              </a:rPr>
              <a:t> prévues au 2</a:t>
            </a:r>
            <a:r>
              <a:rPr lang="fr-FR" altLang="fr-FR" sz="1600" baseline="30000" dirty="0">
                <a:solidFill>
                  <a:prstClr val="black"/>
                </a:solidFill>
                <a:ea typeface="ＭＳ Ｐゴシック" charset="-128"/>
              </a:rPr>
              <a:t>ème</a:t>
            </a:r>
            <a:r>
              <a:rPr lang="fr-FR" altLang="fr-FR" sz="1600" dirty="0">
                <a:solidFill>
                  <a:prstClr val="black"/>
                </a:solidFill>
                <a:ea typeface="ＭＳ Ｐゴシック" charset="-128"/>
              </a:rPr>
              <a:t> alinéa de l’article L. 4121-3</a:t>
            </a:r>
          </a:p>
          <a:p>
            <a:pPr lvl="0" algn="just" defTabSz="457200">
              <a:buClrTx/>
              <a:buNone/>
            </a:pPr>
            <a:endParaRPr lang="fr-FR" altLang="fr-FR" sz="1600" dirty="0">
              <a:solidFill>
                <a:prstClr val="black"/>
              </a:solidFill>
              <a:ea typeface="ＭＳ Ｐゴシック" charset="-128"/>
            </a:endParaRPr>
          </a:p>
          <a:p>
            <a:pPr lvl="0" algn="just" defTabSz="457200">
              <a:lnSpc>
                <a:spcPct val="90000"/>
              </a:lnSpc>
              <a:buClrTx/>
            </a:pPr>
            <a:r>
              <a:rPr lang="fr-FR" sz="1600" b="1" dirty="0">
                <a:latin typeface="Arial" panose="020B0604020202020204" pitchFamily="34" charset="0"/>
                <a:cs typeface="Arial" panose="020B0604020202020204" pitchFamily="34" charset="0"/>
              </a:rPr>
              <a:t>Avoir informé le jeune sur les risques* </a:t>
            </a:r>
            <a:r>
              <a:rPr lang="fr-FR" sz="1600" dirty="0">
                <a:latin typeface="Arial" panose="020B0604020202020204" pitchFamily="34" charset="0"/>
                <a:cs typeface="Arial" panose="020B0604020202020204" pitchFamily="34" charset="0"/>
              </a:rPr>
              <a:t>pour sa santé et sa sécurité et les mesures prises pour y remédier et lui avoir dispensé la formation à la sécurité en s’assurant qu’elle est adaptée à son âge, son niveau de formation et son expérience professionnelle</a:t>
            </a:r>
          </a:p>
          <a:p>
            <a:pPr algn="just" defTabSz="457200">
              <a:lnSpc>
                <a:spcPct val="90000"/>
              </a:lnSpc>
              <a:buClrTx/>
              <a:buNone/>
            </a:pPr>
            <a:endParaRPr lang="fr-FR" sz="1600" dirty="0">
              <a:latin typeface="Arial" panose="020B0604020202020204" pitchFamily="34" charset="0"/>
              <a:cs typeface="Arial" panose="020B0604020202020204" pitchFamily="34" charset="0"/>
            </a:endParaRPr>
          </a:p>
          <a:p>
            <a:pPr algn="just" defTabSz="457200">
              <a:lnSpc>
                <a:spcPct val="90000"/>
              </a:lnSpc>
              <a:buClrTx/>
              <a:buNone/>
            </a:pPr>
            <a:endParaRPr lang="fr-FR" sz="1600" dirty="0">
              <a:latin typeface="Arial" panose="020B0604020202020204" pitchFamily="34" charset="0"/>
              <a:cs typeface="Arial" panose="020B0604020202020204" pitchFamily="34" charset="0"/>
            </a:endParaRPr>
          </a:p>
          <a:p>
            <a:pPr algn="just" defTabSz="457200">
              <a:lnSpc>
                <a:spcPct val="90000"/>
              </a:lnSpc>
              <a:buClrTx/>
            </a:pPr>
            <a:r>
              <a:rPr lang="fr-FR" sz="1600" dirty="0">
                <a:latin typeface="Arial" panose="020B0604020202020204" pitchFamily="34" charset="0"/>
                <a:cs typeface="Arial" panose="020B0604020202020204" pitchFamily="34" charset="0"/>
              </a:rPr>
              <a:t>Assurer </a:t>
            </a:r>
            <a:r>
              <a:rPr lang="fr-FR" sz="1600" b="1" dirty="0">
                <a:latin typeface="Arial" panose="020B0604020202020204" pitchFamily="34" charset="0"/>
                <a:cs typeface="Arial" panose="020B0604020202020204" pitchFamily="34" charset="0"/>
              </a:rPr>
              <a:t>l'encadrement du jeune</a:t>
            </a:r>
            <a:r>
              <a:rPr lang="fr-FR" sz="1600" dirty="0">
                <a:latin typeface="Arial" panose="020B0604020202020204" pitchFamily="34" charset="0"/>
                <a:cs typeface="Arial" panose="020B0604020202020204" pitchFamily="34" charset="0"/>
              </a:rPr>
              <a:t> en formation </a:t>
            </a:r>
            <a:r>
              <a:rPr lang="fr-FR" sz="1600" b="1" dirty="0">
                <a:latin typeface="Arial" panose="020B0604020202020204" pitchFamily="34" charset="0"/>
                <a:cs typeface="Arial" panose="020B0604020202020204" pitchFamily="34" charset="0"/>
              </a:rPr>
              <a:t>par une personne compétente* </a:t>
            </a:r>
            <a:r>
              <a:rPr lang="fr-FR" sz="1600" dirty="0">
                <a:latin typeface="Arial" panose="020B0604020202020204" pitchFamily="34" charset="0"/>
                <a:cs typeface="Arial" panose="020B0604020202020204" pitchFamily="34" charset="0"/>
              </a:rPr>
              <a:t>durant l'exécution de ces travaux</a:t>
            </a:r>
          </a:p>
          <a:p>
            <a:pPr lvl="0" algn="just" defTabSz="457200">
              <a:lnSpc>
                <a:spcPct val="90000"/>
              </a:lnSpc>
              <a:buClrTx/>
              <a:buNone/>
            </a:pPr>
            <a:endParaRPr lang="fr-FR" sz="1600" dirty="0">
              <a:latin typeface="Arial" panose="020B0604020202020204" pitchFamily="34" charset="0"/>
              <a:cs typeface="Arial" panose="020B0604020202020204" pitchFamily="34" charset="0"/>
            </a:endParaRPr>
          </a:p>
          <a:p>
            <a:pPr lvl="0" algn="just" defTabSz="457200">
              <a:lnSpc>
                <a:spcPct val="90000"/>
              </a:lnSpc>
              <a:buClrTx/>
              <a:buNone/>
            </a:pPr>
            <a:endParaRPr lang="fr-FR" sz="1600" dirty="0">
              <a:latin typeface="Arial" panose="020B0604020202020204" pitchFamily="34" charset="0"/>
              <a:cs typeface="Arial" panose="020B0604020202020204" pitchFamily="34" charset="0"/>
            </a:endParaRPr>
          </a:p>
          <a:p>
            <a:pPr lvl="0" algn="just" defTabSz="457200">
              <a:lnSpc>
                <a:spcPct val="90000"/>
              </a:lnSpc>
              <a:buClrTx/>
            </a:pPr>
            <a:r>
              <a:rPr lang="fr-FR" sz="1600" dirty="0">
                <a:solidFill>
                  <a:prstClr val="black"/>
                </a:solidFill>
                <a:latin typeface="Arial" panose="020B0604020202020204" pitchFamily="34" charset="0"/>
                <a:cs typeface="Arial" panose="020B0604020202020204" pitchFamily="34" charset="0"/>
              </a:rPr>
              <a:t>Avoir obtenu, pour chaque jeune, la délivrance d'un </a:t>
            </a:r>
            <a:r>
              <a:rPr lang="fr-FR" sz="1600" b="1" dirty="0">
                <a:latin typeface="Arial" panose="020B0604020202020204" pitchFamily="34" charset="0"/>
                <a:cs typeface="Arial" panose="020B0604020202020204" pitchFamily="34" charset="0"/>
              </a:rPr>
              <a:t>avis médical d'aptitude</a:t>
            </a:r>
            <a:r>
              <a:rPr lang="fr-FR" sz="1600" dirty="0">
                <a:solidFill>
                  <a:prstClr val="black"/>
                </a:solidFill>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rPr>
              <a:t>(à renouveler chaque année)</a:t>
            </a:r>
          </a:p>
          <a:p>
            <a:pPr lvl="0" algn="just" defTabSz="457200">
              <a:lnSpc>
                <a:spcPct val="90000"/>
              </a:lnSpc>
              <a:buClrTx/>
            </a:pPr>
            <a:endParaRPr lang="fr-FR" sz="1600" dirty="0">
              <a:latin typeface="Arial" panose="020B0604020202020204" pitchFamily="34" charset="0"/>
              <a:cs typeface="Arial" panose="020B0604020202020204" pitchFamily="34" charset="0"/>
            </a:endParaRP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1828411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21</a:t>
            </a:fld>
            <a:endParaRPr lang="fr-FR" dirty="0"/>
          </a:p>
        </p:txBody>
      </p:sp>
      <p:sp>
        <p:nvSpPr>
          <p:cNvPr id="20484" name="ZoneTexte 1"/>
          <p:cNvSpPr txBox="1">
            <a:spLocks noChangeArrowheads="1"/>
          </p:cNvSpPr>
          <p:nvPr/>
        </p:nvSpPr>
        <p:spPr bwMode="auto">
          <a:xfrm>
            <a:off x="2070757" y="908722"/>
            <a:ext cx="6665093"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dirty="0">
              <a:solidFill>
                <a:schemeClr val="tx1"/>
              </a:solidFill>
            </a:endParaRPr>
          </a:p>
          <a:p>
            <a:pPr eaLnBrk="1" hangingPunct="1">
              <a:spcBef>
                <a:spcPct val="0"/>
              </a:spcBef>
              <a:buClrTx/>
              <a:buSzTx/>
              <a:buNone/>
            </a:pPr>
            <a:endParaRPr lang="fr-FR" altLang="fr-FR" sz="2400" dirty="0">
              <a:solidFill>
                <a:schemeClr val="tx1"/>
              </a:solidFill>
            </a:endParaRPr>
          </a:p>
          <a:p>
            <a:pPr eaLnBrk="1" hangingPunct="1">
              <a:spcBef>
                <a:spcPct val="0"/>
              </a:spcBef>
              <a:buClrTx/>
              <a:buSzTx/>
              <a:buNone/>
            </a:pPr>
            <a:endParaRPr lang="fr-FR" altLang="fr-FR" sz="2400"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
        <p:nvSpPr>
          <p:cNvPr id="7" name="ZoneTexte 1"/>
          <p:cNvSpPr txBox="1">
            <a:spLocks noChangeArrowheads="1"/>
          </p:cNvSpPr>
          <p:nvPr/>
        </p:nvSpPr>
        <p:spPr bwMode="auto">
          <a:xfrm>
            <a:off x="2223157" y="1061122"/>
            <a:ext cx="6665093"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lvl="0" algn="just" defTabSz="457200">
              <a:lnSpc>
                <a:spcPct val="90000"/>
              </a:lnSpc>
              <a:buClrTx/>
            </a:pPr>
            <a:r>
              <a:rPr lang="fr-FR" sz="1600" dirty="0">
                <a:latin typeface="Arial" panose="020B0604020202020204" pitchFamily="34" charset="0"/>
                <a:cs typeface="Arial" panose="020B0604020202020204" pitchFamily="34" charset="0"/>
              </a:rPr>
              <a:t>A noter que </a:t>
            </a:r>
            <a:r>
              <a:rPr lang="fr-FR" sz="1600" b="1" dirty="0">
                <a:latin typeface="Arial" panose="020B0604020202020204" pitchFamily="34" charset="0"/>
                <a:cs typeface="Arial" panose="020B0604020202020204" pitchFamily="34" charset="0"/>
              </a:rPr>
              <a:t>l’avis médical d’aptitude* </a:t>
            </a:r>
            <a:r>
              <a:rPr lang="fr-FR" sz="1600" dirty="0">
                <a:latin typeface="Arial" panose="020B0604020202020204" pitchFamily="34" charset="0"/>
                <a:cs typeface="Arial" panose="020B0604020202020204" pitchFamily="34" charset="0"/>
              </a:rPr>
              <a:t>concernant le jeune travailleur est </a:t>
            </a:r>
            <a:r>
              <a:rPr lang="fr-FR" sz="1600" b="1" dirty="0">
                <a:latin typeface="Arial" panose="020B0604020202020204" pitchFamily="34" charset="0"/>
                <a:cs typeface="Arial" panose="020B0604020202020204" pitchFamily="34" charset="0"/>
              </a:rPr>
              <a:t>délivré</a:t>
            </a:r>
            <a:r>
              <a:rPr lang="fr-FR" sz="1600" dirty="0">
                <a:latin typeface="Arial" panose="020B0604020202020204" pitchFamily="34" charset="0"/>
                <a:cs typeface="Arial" panose="020B0604020202020204" pitchFamily="34" charset="0"/>
              </a:rPr>
              <a:t>  : </a:t>
            </a:r>
          </a:p>
          <a:p>
            <a:pPr lvl="0" algn="just" defTabSz="457200">
              <a:lnSpc>
                <a:spcPct val="90000"/>
              </a:lnSpc>
              <a:buClrTx/>
              <a:buNone/>
            </a:pPr>
            <a:r>
              <a:rPr lang="fr-FR" sz="1600" dirty="0">
                <a:latin typeface="Arial" panose="020B0604020202020204" pitchFamily="34" charset="0"/>
                <a:cs typeface="Arial" panose="020B0604020202020204" pitchFamily="34" charset="0"/>
              </a:rPr>
              <a:t>	- </a:t>
            </a:r>
            <a:r>
              <a:rPr lang="fr-FR" sz="1600" b="1" dirty="0">
                <a:latin typeface="Arial" panose="020B0604020202020204" pitchFamily="34" charset="0"/>
                <a:cs typeface="Arial" panose="020B0604020202020204" pitchFamily="34" charset="0"/>
              </a:rPr>
              <a:t>Soit par le médecin du travail</a:t>
            </a:r>
            <a:r>
              <a:rPr lang="fr-FR" sz="1600" dirty="0">
                <a:latin typeface="Arial" panose="020B0604020202020204" pitchFamily="34" charset="0"/>
                <a:cs typeface="Arial" panose="020B0604020202020204" pitchFamily="34" charset="0"/>
              </a:rPr>
              <a:t> lorsque le jeune travailleu</a:t>
            </a:r>
            <a:r>
              <a:rPr lang="fr-FR" sz="1600" b="1" dirty="0">
                <a:latin typeface="Arial" panose="020B0604020202020204" pitchFamily="34" charset="0"/>
                <a:cs typeface="Arial" panose="020B0604020202020204" pitchFamily="34" charset="0"/>
              </a:rPr>
              <a:t>r </a:t>
            </a:r>
            <a:r>
              <a:rPr lang="fr-FR" sz="1600" dirty="0">
                <a:latin typeface="Arial" panose="020B0604020202020204" pitchFamily="34" charset="0"/>
                <a:cs typeface="Arial" panose="020B0604020202020204" pitchFamily="34" charset="0"/>
              </a:rPr>
              <a:t>est accueilli en entreprise </a:t>
            </a:r>
          </a:p>
          <a:p>
            <a:pPr lvl="0" algn="just" defTabSz="457200">
              <a:lnSpc>
                <a:spcPct val="90000"/>
              </a:lnSpc>
              <a:buClrTx/>
              <a:buNone/>
            </a:pPr>
            <a:r>
              <a:rPr lang="fr-FR" sz="1600" dirty="0">
                <a:latin typeface="Arial" panose="020B0604020202020204" pitchFamily="34" charset="0"/>
                <a:cs typeface="Arial" panose="020B0604020202020204" pitchFamily="34" charset="0"/>
              </a:rPr>
              <a:t>	- </a:t>
            </a:r>
            <a:r>
              <a:rPr lang="fr-FR" sz="1600" b="1" dirty="0">
                <a:latin typeface="Arial" panose="020B0604020202020204" pitchFamily="34" charset="0"/>
                <a:cs typeface="Arial" panose="020B0604020202020204" pitchFamily="34" charset="0"/>
              </a:rPr>
              <a:t>Soit par le médecin en charge du suivi médical des élèves et étudiants</a:t>
            </a:r>
            <a:r>
              <a:rPr lang="fr-FR" sz="1600" dirty="0">
                <a:latin typeface="Arial" panose="020B0604020202020204" pitchFamily="34" charset="0"/>
                <a:cs typeface="Arial" panose="020B0604020202020204" pitchFamily="34" charset="0"/>
              </a:rPr>
              <a:t> pour les jeunes travailleurs accueillis dans les établissements assurant une éducation adaptée et un accompagnement social ou médico-sociale (IME, PJJ, ITEP, etc. cf. 4° art. R. 4153-39)</a:t>
            </a:r>
          </a:p>
          <a:p>
            <a:pPr lvl="0" algn="just" defTabSz="457200">
              <a:lnSpc>
                <a:spcPct val="90000"/>
              </a:lnSpc>
              <a:buClrTx/>
              <a:buNone/>
            </a:pPr>
            <a:endParaRPr lang="fr-FR" sz="1600" dirty="0">
              <a:solidFill>
                <a:srgbClr val="FF0000"/>
              </a:solidFill>
              <a:latin typeface="Arial" panose="020B0604020202020204" pitchFamily="34" charset="0"/>
              <a:cs typeface="Arial" panose="020B0604020202020204" pitchFamily="34" charset="0"/>
            </a:endParaRPr>
          </a:p>
          <a:p>
            <a:pPr lvl="0" algn="just" defTabSz="457200">
              <a:lnSpc>
                <a:spcPct val="90000"/>
              </a:lnSpc>
              <a:buClrTx/>
            </a:pPr>
            <a:r>
              <a:rPr lang="fr-FR" sz="1600" dirty="0">
                <a:latin typeface="Arial" panose="020B0604020202020204" pitchFamily="34" charset="0"/>
                <a:cs typeface="Arial" panose="020B0604020202020204" pitchFamily="34" charset="0"/>
              </a:rPr>
              <a:t>A noter : </a:t>
            </a:r>
            <a:r>
              <a:rPr lang="fr-FR" sz="1600" b="1" dirty="0">
                <a:latin typeface="Arial" panose="020B0604020202020204" pitchFamily="34" charset="0"/>
                <a:cs typeface="Arial" panose="020B0604020202020204" pitchFamily="34" charset="0"/>
              </a:rPr>
              <a:t>pour la PJJ</a:t>
            </a:r>
            <a:r>
              <a:rPr lang="fr-FR" sz="1600" dirty="0">
                <a:latin typeface="Arial" panose="020B0604020202020204" pitchFamily="34" charset="0"/>
                <a:cs typeface="Arial" panose="020B0604020202020204" pitchFamily="34" charset="0"/>
              </a:rPr>
              <a:t>, </a:t>
            </a:r>
            <a:r>
              <a:rPr lang="fr-FR" sz="1600" b="1" dirty="0">
                <a:latin typeface="Arial" panose="020B0604020202020204" pitchFamily="34" charset="0"/>
                <a:cs typeface="Arial" panose="020B0604020202020204" pitchFamily="34" charset="0"/>
              </a:rPr>
              <a:t>l’avis médical</a:t>
            </a:r>
            <a:r>
              <a:rPr lang="fr-FR" sz="1600" dirty="0">
                <a:latin typeface="Arial" panose="020B0604020202020204" pitchFamily="34" charset="0"/>
                <a:cs typeface="Arial" panose="020B0604020202020204" pitchFamily="34" charset="0"/>
              </a:rPr>
              <a:t> peut être délivré par un </a:t>
            </a:r>
            <a:r>
              <a:rPr lang="fr-FR" sz="1600" b="1" dirty="0">
                <a:latin typeface="Arial" panose="020B0604020202020204" pitchFamily="34" charset="0"/>
                <a:cs typeface="Arial" panose="020B0604020202020204" pitchFamily="34" charset="0"/>
              </a:rPr>
              <a:t>médecin ayant conventionné avec l’établissement</a:t>
            </a:r>
            <a:r>
              <a:rPr lang="fr-FR" sz="1600" dirty="0">
                <a:latin typeface="Arial" panose="020B0604020202020204" pitchFamily="34" charset="0"/>
                <a:cs typeface="Arial" panose="020B0604020202020204" pitchFamily="34" charset="0"/>
              </a:rPr>
              <a:t>  de la PJJ </a:t>
            </a:r>
            <a:r>
              <a:rPr lang="fr-FR" sz="1600" b="1" dirty="0">
                <a:latin typeface="Arial" panose="020B0604020202020204" pitchFamily="34" charset="0"/>
                <a:cs typeface="Arial" panose="020B0604020202020204" pitchFamily="34" charset="0"/>
              </a:rPr>
              <a:t>ou tout médecin </a:t>
            </a:r>
            <a:r>
              <a:rPr lang="fr-FR" sz="1600" dirty="0">
                <a:latin typeface="Arial" panose="020B0604020202020204" pitchFamily="34" charset="0"/>
                <a:cs typeface="Arial" panose="020B0604020202020204" pitchFamily="34" charset="0"/>
              </a:rPr>
              <a:t>pouvant attester de sa </a:t>
            </a:r>
            <a:r>
              <a:rPr lang="fr-FR" sz="1600" b="1" dirty="0">
                <a:latin typeface="Arial" panose="020B0604020202020204" pitchFamily="34" charset="0"/>
                <a:cs typeface="Arial" panose="020B0604020202020204" pitchFamily="34" charset="0"/>
              </a:rPr>
              <a:t>connaissance des travaux à exécuter </a:t>
            </a:r>
            <a:r>
              <a:rPr lang="fr-FR" sz="1600" dirty="0">
                <a:latin typeface="Arial" panose="020B0604020202020204" pitchFamily="34" charset="0"/>
                <a:cs typeface="Arial" panose="020B0604020202020204" pitchFamily="34" charset="0"/>
              </a:rPr>
              <a:t>par le jeune dans le cadre de sa formation* </a:t>
            </a:r>
            <a:r>
              <a:rPr lang="fr-FR" sz="1600" b="1" u="sng" dirty="0">
                <a:latin typeface="Arial" panose="020B0604020202020204" pitchFamily="34" charset="0"/>
                <a:cs typeface="Arial" panose="020B0604020202020204" pitchFamily="34" charset="0"/>
              </a:rPr>
              <a:t>et</a:t>
            </a:r>
            <a:r>
              <a:rPr lang="fr-FR" sz="1600" dirty="0">
                <a:latin typeface="Arial" panose="020B0604020202020204" pitchFamily="34" charset="0"/>
                <a:cs typeface="Arial" panose="020B0604020202020204" pitchFamily="34" charset="0"/>
              </a:rPr>
              <a:t> n’étant </a:t>
            </a:r>
            <a:r>
              <a:rPr lang="fr-FR" sz="1600" b="1" dirty="0">
                <a:latin typeface="Arial" panose="020B0604020202020204" pitchFamily="34" charset="0"/>
                <a:cs typeface="Arial" panose="020B0604020202020204" pitchFamily="34" charset="0"/>
              </a:rPr>
              <a:t>pas le médecin traitant du jeune </a:t>
            </a:r>
            <a:r>
              <a:rPr lang="fr-FR" sz="1600" dirty="0">
                <a:latin typeface="Arial" panose="020B0604020202020204" pitchFamily="34" charset="0"/>
                <a:cs typeface="Arial" panose="020B0604020202020204" pitchFamily="34" charset="0"/>
              </a:rPr>
              <a:t>concerné </a:t>
            </a:r>
          </a:p>
          <a:p>
            <a:pPr lvl="0" algn="just" defTabSz="457200">
              <a:lnSpc>
                <a:spcPct val="90000"/>
              </a:lnSpc>
              <a:buClrTx/>
            </a:pPr>
            <a:endParaRPr lang="fr-FR" sz="1600" dirty="0">
              <a:latin typeface="Arial" panose="020B0604020202020204" pitchFamily="34" charset="0"/>
              <a:cs typeface="Arial" panose="020B0604020202020204" pitchFamily="34" charset="0"/>
            </a:endParaRPr>
          </a:p>
          <a:p>
            <a:pPr lvl="0" algn="just" defTabSz="457200">
              <a:lnSpc>
                <a:spcPct val="90000"/>
              </a:lnSpc>
              <a:buClrTx/>
            </a:pPr>
            <a:r>
              <a:rPr lang="fr-FR" sz="1600" dirty="0">
                <a:latin typeface="Arial" panose="020B0604020202020204" pitchFamily="34" charset="0"/>
                <a:cs typeface="Arial" panose="020B0604020202020204" pitchFamily="34" charset="0"/>
              </a:rPr>
              <a:t>A noter également que les </a:t>
            </a:r>
            <a:r>
              <a:rPr lang="fr-FR" sz="1600" b="1" dirty="0">
                <a:latin typeface="Arial" panose="020B0604020202020204" pitchFamily="34" charset="0"/>
                <a:cs typeface="Arial" panose="020B0604020202020204" pitchFamily="34" charset="0"/>
              </a:rPr>
              <a:t>jeunes travailleurs affectés à des travaux réglementés</a:t>
            </a:r>
            <a:r>
              <a:rPr lang="fr-FR" sz="1600" dirty="0">
                <a:latin typeface="Arial" panose="020B0604020202020204" pitchFamily="34" charset="0"/>
                <a:cs typeface="Arial" panose="020B0604020202020204" pitchFamily="34" charset="0"/>
              </a:rPr>
              <a:t> doivent bénéficier d’un </a:t>
            </a:r>
            <a:r>
              <a:rPr lang="fr-FR" sz="1600" b="1" dirty="0">
                <a:latin typeface="Arial" panose="020B0604020202020204" pitchFamily="34" charset="0"/>
                <a:cs typeface="Arial" panose="020B0604020202020204" pitchFamily="34" charset="0"/>
              </a:rPr>
              <a:t>suivi individuel renforcé</a:t>
            </a:r>
            <a:endParaRPr 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2795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22</a:t>
            </a:fld>
            <a:endParaRPr lang="fr-FR" dirty="0"/>
          </a:p>
        </p:txBody>
      </p:sp>
      <p:sp>
        <p:nvSpPr>
          <p:cNvPr id="20483" name="Titre 1"/>
          <p:cNvSpPr>
            <a:spLocks noGrp="1"/>
          </p:cNvSpPr>
          <p:nvPr>
            <p:ph type="title" idx="4294967295"/>
          </p:nvPr>
        </p:nvSpPr>
        <p:spPr>
          <a:xfrm>
            <a:off x="1524000" y="188913"/>
            <a:ext cx="7620000" cy="1143000"/>
          </a:xfrm>
        </p:spPr>
        <p:txBody>
          <a:bodyPr>
            <a:normAutofit/>
          </a:bodyPr>
          <a:lstStyle/>
          <a:p>
            <a:pPr algn="ctr"/>
            <a:r>
              <a:rPr lang="fr-FR" altLang="fr-FR" sz="2400" dirty="0">
                <a:solidFill>
                  <a:srgbClr val="C00000"/>
                </a:solidFill>
              </a:rPr>
              <a:t>Le contenu de la déclaration</a:t>
            </a:r>
          </a:p>
        </p:txBody>
      </p:sp>
      <p:sp>
        <p:nvSpPr>
          <p:cNvPr id="20484" name="ZoneTexte 1"/>
          <p:cNvSpPr txBox="1">
            <a:spLocks noChangeArrowheads="1"/>
          </p:cNvSpPr>
          <p:nvPr/>
        </p:nvSpPr>
        <p:spPr bwMode="auto">
          <a:xfrm>
            <a:off x="2011367" y="1484784"/>
            <a:ext cx="6665093" cy="10119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285750" indent="-285750" eaLnBrk="1" hangingPunct="1">
              <a:spcBef>
                <a:spcPct val="0"/>
              </a:spcBef>
              <a:buClrTx/>
              <a:buSzTx/>
              <a:buNone/>
            </a:pPr>
            <a:endParaRPr lang="fr-FR" altLang="fr-FR" dirty="0">
              <a:solidFill>
                <a:schemeClr val="tx1"/>
              </a:solidFill>
            </a:endParaRPr>
          </a:p>
          <a:p>
            <a:pPr lvl="0" algn="just" defTabSz="457200">
              <a:buClrTx/>
            </a:pPr>
            <a:r>
              <a:rPr lang="fr-FR" altLang="fr-FR" dirty="0">
                <a:solidFill>
                  <a:schemeClr val="tx1"/>
                </a:solidFill>
              </a:rPr>
              <a:t> </a:t>
            </a:r>
            <a:r>
              <a:rPr lang="fr-FR" altLang="fr-FR" b="1" dirty="0">
                <a:solidFill>
                  <a:prstClr val="black"/>
                </a:solidFill>
                <a:ea typeface="ＭＳ Ｐゴシック" charset="-128"/>
              </a:rPr>
              <a:t>Secteur d’activité</a:t>
            </a:r>
            <a:r>
              <a:rPr lang="fr-FR" altLang="fr-FR" dirty="0">
                <a:solidFill>
                  <a:prstClr val="black"/>
                </a:solidFill>
                <a:ea typeface="ＭＳ Ｐゴシック" charset="-128"/>
              </a:rPr>
              <a:t> de l’entreprise ou de l’établissement (indiquer le numéro SIRET ou a minima SIREN)</a:t>
            </a:r>
          </a:p>
          <a:p>
            <a:pPr lvl="0" algn="just" defTabSz="457200">
              <a:buClrTx/>
            </a:pPr>
            <a:r>
              <a:rPr lang="fr-FR" altLang="fr-FR" dirty="0">
                <a:solidFill>
                  <a:prstClr val="black"/>
                </a:solidFill>
                <a:ea typeface="ＭＳ Ｐゴシック" charset="-128"/>
              </a:rPr>
              <a:t>Les </a:t>
            </a:r>
            <a:r>
              <a:rPr lang="fr-FR" altLang="fr-FR" b="1" dirty="0">
                <a:solidFill>
                  <a:prstClr val="black"/>
                </a:solidFill>
                <a:ea typeface="ＭＳ Ｐゴシック" charset="-128"/>
              </a:rPr>
              <a:t>formations professionnelles assurées</a:t>
            </a:r>
          </a:p>
          <a:p>
            <a:pPr lvl="0" algn="just" defTabSz="457200">
              <a:buClrTx/>
            </a:pPr>
            <a:r>
              <a:rPr lang="fr-FR" altLang="fr-FR" dirty="0">
                <a:solidFill>
                  <a:prstClr val="black"/>
                </a:solidFill>
                <a:ea typeface="ＭＳ Ｐゴシック" charset="-128"/>
              </a:rPr>
              <a:t>La liste des </a:t>
            </a:r>
            <a:r>
              <a:rPr lang="fr-FR" altLang="fr-FR" b="1" dirty="0">
                <a:solidFill>
                  <a:prstClr val="black"/>
                </a:solidFill>
                <a:ea typeface="ＭＳ Ｐゴシック" charset="-128"/>
              </a:rPr>
              <a:t>travaux nécessaires à la formation professionnelle</a:t>
            </a:r>
            <a:r>
              <a:rPr lang="fr-FR" altLang="fr-FR" dirty="0">
                <a:solidFill>
                  <a:prstClr val="black"/>
                </a:solidFill>
                <a:ea typeface="ＭＳ Ｐゴシック" charset="-128"/>
              </a:rPr>
              <a:t> et pour lesquels la dérogation est sollicitée</a:t>
            </a:r>
          </a:p>
          <a:p>
            <a:pPr lvl="0" algn="just" defTabSz="457200">
              <a:buClrTx/>
            </a:pPr>
            <a:r>
              <a:rPr lang="fr-FR" altLang="fr-FR" dirty="0">
                <a:solidFill>
                  <a:prstClr val="black"/>
                </a:solidFill>
                <a:ea typeface="ＭＳ Ｐゴシック" charset="-128"/>
              </a:rPr>
              <a:t>Les différents </a:t>
            </a:r>
            <a:r>
              <a:rPr lang="fr-FR" altLang="fr-FR" b="1" dirty="0">
                <a:solidFill>
                  <a:prstClr val="black"/>
                </a:solidFill>
                <a:ea typeface="ＭＳ Ｐゴシック" charset="-128"/>
              </a:rPr>
              <a:t>lieux de formation connus</a:t>
            </a:r>
            <a:r>
              <a:rPr lang="fr-FR" altLang="fr-FR" dirty="0">
                <a:solidFill>
                  <a:prstClr val="black"/>
                </a:solidFill>
                <a:ea typeface="ＭＳ Ｐゴシック" charset="-128"/>
              </a:rPr>
              <a:t> </a:t>
            </a:r>
          </a:p>
          <a:p>
            <a:pPr lvl="0" algn="just" defTabSz="457200">
              <a:buClrTx/>
            </a:pPr>
            <a:r>
              <a:rPr lang="fr-FR" altLang="fr-FR" dirty="0">
                <a:solidFill>
                  <a:prstClr val="black"/>
                </a:solidFill>
                <a:ea typeface="ＭＳ Ｐゴシック" charset="-128"/>
              </a:rPr>
              <a:t>Les </a:t>
            </a:r>
            <a:r>
              <a:rPr lang="fr-FR" altLang="fr-FR" b="1" dirty="0">
                <a:solidFill>
                  <a:prstClr val="black"/>
                </a:solidFill>
                <a:ea typeface="ＭＳ Ｐゴシック" charset="-128"/>
              </a:rPr>
              <a:t>travaux interdits concernés </a:t>
            </a:r>
            <a:r>
              <a:rPr lang="fr-FR" altLang="fr-FR" dirty="0">
                <a:solidFill>
                  <a:prstClr val="black"/>
                </a:solidFill>
                <a:ea typeface="ＭＳ Ｐゴシック" charset="-128"/>
              </a:rPr>
              <a:t>par la dérogation; </a:t>
            </a:r>
            <a:r>
              <a:rPr lang="fr-FR" altLang="fr-FR" b="1" dirty="0">
                <a:solidFill>
                  <a:prstClr val="black"/>
                </a:solidFill>
                <a:ea typeface="ＭＳ Ｐゴシック" charset="-128"/>
              </a:rPr>
              <a:t>équipements de travail</a:t>
            </a:r>
            <a:r>
              <a:rPr lang="fr-FR" altLang="fr-FR" dirty="0">
                <a:solidFill>
                  <a:prstClr val="black"/>
                </a:solidFill>
                <a:ea typeface="ＭＳ Ｐゴシック" charset="-128"/>
              </a:rPr>
              <a:t> (incluant les équipements portatifs ou loués) figurant sur la liste des travaux réglementés, ainsi que leur identification : type de machine</a:t>
            </a:r>
          </a:p>
          <a:p>
            <a:pPr lvl="0" algn="just" defTabSz="457200">
              <a:buClrTx/>
            </a:pPr>
            <a:r>
              <a:rPr lang="fr-FR" altLang="fr-FR" dirty="0">
                <a:solidFill>
                  <a:prstClr val="black"/>
                </a:solidFill>
                <a:ea typeface="ＭＳ Ｐゴシック" charset="-128"/>
              </a:rPr>
              <a:t>La </a:t>
            </a:r>
            <a:r>
              <a:rPr lang="fr-FR" altLang="fr-FR" b="1" dirty="0">
                <a:solidFill>
                  <a:prstClr val="black"/>
                </a:solidFill>
                <a:ea typeface="ＭＳ Ｐゴシック" charset="-128"/>
              </a:rPr>
              <a:t>qualité</a:t>
            </a:r>
            <a:r>
              <a:rPr lang="fr-FR" altLang="fr-FR" dirty="0">
                <a:solidFill>
                  <a:prstClr val="black"/>
                </a:solidFill>
                <a:ea typeface="ＭＳ Ｐゴシック" charset="-128"/>
              </a:rPr>
              <a:t> ou la </a:t>
            </a:r>
            <a:r>
              <a:rPr lang="fr-FR" altLang="fr-FR" b="1" dirty="0">
                <a:solidFill>
                  <a:prstClr val="black"/>
                </a:solidFill>
                <a:ea typeface="ＭＳ Ｐゴシック" charset="-128"/>
              </a:rPr>
              <a:t>fonction</a:t>
            </a:r>
            <a:r>
              <a:rPr lang="fr-FR" altLang="fr-FR" dirty="0">
                <a:solidFill>
                  <a:prstClr val="black"/>
                </a:solidFill>
                <a:ea typeface="ＭＳ Ｐゴシック" charset="-128"/>
              </a:rPr>
              <a:t> de la ou des personnes compétentes chargées d’encadrer les jeunes pendant l’exécution des travaux (il s’agit des professeurs d’atelier et du chef de travaux</a:t>
            </a: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Font typeface="Arial" panose="020B0604020202020204" pitchFamily="34" charset="0"/>
              <a:buChar char="•"/>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itchFamily="34" charset="0"/>
              <a:buChar char="•"/>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2563947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23</a:t>
            </a:fld>
            <a:endParaRPr lang="fr-FR" dirty="0"/>
          </a:p>
        </p:txBody>
      </p:sp>
      <p:sp>
        <p:nvSpPr>
          <p:cNvPr id="20483" name="Titre 1"/>
          <p:cNvSpPr>
            <a:spLocks noGrp="1"/>
          </p:cNvSpPr>
          <p:nvPr>
            <p:ph type="title" idx="4294967295"/>
          </p:nvPr>
        </p:nvSpPr>
        <p:spPr>
          <a:xfrm>
            <a:off x="1524000" y="188913"/>
            <a:ext cx="7620000" cy="1143000"/>
          </a:xfrm>
        </p:spPr>
        <p:txBody>
          <a:bodyPr>
            <a:noAutofit/>
          </a:bodyPr>
          <a:lstStyle/>
          <a:p>
            <a:pPr algn="ctr"/>
            <a:r>
              <a:rPr lang="fr-FR" altLang="fr-FR" sz="2400" dirty="0">
                <a:solidFill>
                  <a:srgbClr val="C00000"/>
                </a:solidFill>
              </a:rPr>
              <a:t>Liste des informations à tenir à disposition de l’inspection du travail</a:t>
            </a:r>
            <a:br>
              <a:rPr lang="fr-FR" altLang="fr-FR" sz="2400" dirty="0">
                <a:solidFill>
                  <a:srgbClr val="C00000"/>
                </a:solidFill>
              </a:rPr>
            </a:br>
            <a:r>
              <a:rPr lang="fr-FR" altLang="fr-FR" sz="2400" dirty="0">
                <a:solidFill>
                  <a:srgbClr val="C00000"/>
                </a:solidFill>
              </a:rPr>
              <a:t>art R4153-45</a:t>
            </a:r>
          </a:p>
        </p:txBody>
      </p:sp>
      <p:sp>
        <p:nvSpPr>
          <p:cNvPr id="20484" name="ZoneTexte 1"/>
          <p:cNvSpPr txBox="1">
            <a:spLocks noChangeArrowheads="1"/>
          </p:cNvSpPr>
          <p:nvPr/>
        </p:nvSpPr>
        <p:spPr bwMode="auto">
          <a:xfrm>
            <a:off x="2011367" y="1484784"/>
            <a:ext cx="6665093" cy="8032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r>
              <a:rPr lang="fr-FR" sz="2400" dirty="0"/>
              <a:t>Identité du jeune</a:t>
            </a:r>
          </a:p>
          <a:p>
            <a:r>
              <a:rPr lang="fr-FR" sz="2400" dirty="0"/>
              <a:t>Identité et qualité ou fonction des encadrants</a:t>
            </a:r>
          </a:p>
          <a:p>
            <a:r>
              <a:rPr lang="fr-FR" sz="2400" dirty="0"/>
              <a:t>La formation professionnelle suivie ( durée et lieux connus)</a:t>
            </a:r>
          </a:p>
          <a:p>
            <a:r>
              <a:rPr lang="fr-FR" sz="2400" dirty="0"/>
              <a:t>Informations et formations à la sécurité dispensées</a:t>
            </a:r>
          </a:p>
          <a:p>
            <a:r>
              <a:rPr lang="fr-FR" sz="2400" dirty="0"/>
              <a:t>Avis médical d’aptitude</a:t>
            </a:r>
            <a:endParaRPr lang="fr-FR" sz="2400" dirty="0">
              <a:solidFill>
                <a:srgbClr val="FF0000"/>
              </a:solidFill>
            </a:endParaRPr>
          </a:p>
          <a:p>
            <a:pPr marL="285750" indent="-285750" eaLnBrk="1" hangingPunct="1">
              <a:spcBef>
                <a:spcPct val="0"/>
              </a:spcBef>
              <a:buClrTx/>
              <a:buSzTx/>
              <a:buFont typeface="Arial" panose="020B0604020202020204" pitchFamily="34" charset="0"/>
              <a:buChar char="•"/>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itchFamily="34" charset="0"/>
              <a:buChar char="•"/>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547156" y="2542393"/>
            <a:ext cx="6853238" cy="1768451"/>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1619585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24</a:t>
            </a:fld>
            <a:endParaRPr lang="fr-FR" dirty="0"/>
          </a:p>
        </p:txBody>
      </p:sp>
      <p:sp>
        <p:nvSpPr>
          <p:cNvPr id="20483" name="Titre 1"/>
          <p:cNvSpPr>
            <a:spLocks noGrp="1"/>
          </p:cNvSpPr>
          <p:nvPr>
            <p:ph type="title" idx="4294967295"/>
          </p:nvPr>
        </p:nvSpPr>
        <p:spPr>
          <a:xfrm>
            <a:off x="1524000" y="188913"/>
            <a:ext cx="7620000" cy="1143000"/>
          </a:xfrm>
        </p:spPr>
        <p:txBody>
          <a:bodyPr>
            <a:noAutofit/>
          </a:bodyPr>
          <a:lstStyle/>
          <a:p>
            <a:pPr algn="ctr"/>
            <a:r>
              <a:rPr lang="fr-FR" altLang="fr-FR" sz="2400" dirty="0">
                <a:solidFill>
                  <a:srgbClr val="C00000"/>
                </a:solidFill>
              </a:rPr>
              <a:t>La forme de la déclaration</a:t>
            </a:r>
          </a:p>
        </p:txBody>
      </p:sp>
      <p:sp>
        <p:nvSpPr>
          <p:cNvPr id="20484" name="ZoneTexte 1"/>
          <p:cNvSpPr txBox="1">
            <a:spLocks noChangeArrowheads="1"/>
          </p:cNvSpPr>
          <p:nvPr/>
        </p:nvSpPr>
        <p:spPr bwMode="auto">
          <a:xfrm>
            <a:off x="2011367" y="1484784"/>
            <a:ext cx="6665093" cy="915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lvl="0" algn="just" defTabSz="457200">
              <a:lnSpc>
                <a:spcPct val="90000"/>
              </a:lnSpc>
              <a:buClrTx/>
            </a:pPr>
            <a:r>
              <a:rPr lang="fr-FR" altLang="fr-FR" b="1" dirty="0">
                <a:solidFill>
                  <a:prstClr val="black"/>
                </a:solidFill>
                <a:ea typeface="ＭＳ Ｐゴシック" charset="-128"/>
              </a:rPr>
              <a:t>Par tout moyen conférant date certaine</a:t>
            </a:r>
            <a:r>
              <a:rPr lang="fr-FR" altLang="fr-FR" dirty="0">
                <a:solidFill>
                  <a:prstClr val="black"/>
                </a:solidFill>
                <a:ea typeface="ＭＳ Ｐゴシック" charset="-128"/>
              </a:rPr>
              <a:t> à l’IT territorialement compétent (LRAR, courrier remis en main propre contre décharge, courriel avec AR) </a:t>
            </a:r>
            <a:r>
              <a:rPr lang="fr-FR" altLang="fr-FR" dirty="0">
                <a:solidFill>
                  <a:schemeClr val="accent6"/>
                </a:solidFill>
                <a:ea typeface="ＭＳ Ｐゴシック" charset="-128"/>
              </a:rPr>
              <a:t>(article R.4153-41)</a:t>
            </a:r>
          </a:p>
          <a:p>
            <a:pPr lvl="0" algn="just" defTabSz="457200">
              <a:lnSpc>
                <a:spcPct val="90000"/>
              </a:lnSpc>
              <a:buClrTx/>
              <a:buNone/>
            </a:pPr>
            <a:endParaRPr lang="fr-FR" altLang="fr-FR" dirty="0">
              <a:solidFill>
                <a:prstClr val="black"/>
              </a:solidFill>
              <a:ea typeface="ＭＳ Ｐゴシック" charset="-128"/>
            </a:endParaRPr>
          </a:p>
          <a:p>
            <a:pPr lvl="0" algn="just" defTabSz="457200">
              <a:lnSpc>
                <a:spcPct val="90000"/>
              </a:lnSpc>
              <a:buClrTx/>
              <a:buNone/>
            </a:pPr>
            <a:endParaRPr lang="fr-FR" altLang="fr-FR" dirty="0">
              <a:solidFill>
                <a:prstClr val="black"/>
              </a:solidFill>
              <a:ea typeface="ＭＳ Ｐゴシック" charset="-128"/>
            </a:endParaRPr>
          </a:p>
          <a:p>
            <a:pPr lvl="0" algn="just" defTabSz="457200">
              <a:lnSpc>
                <a:spcPct val="90000"/>
              </a:lnSpc>
              <a:buClrTx/>
            </a:pPr>
            <a:r>
              <a:rPr lang="fr-FR" altLang="fr-FR" b="1" dirty="0">
                <a:solidFill>
                  <a:prstClr val="black"/>
                </a:solidFill>
                <a:ea typeface="ＭＳ Ｐゴシック" charset="-128"/>
              </a:rPr>
              <a:t>En cas de modification</a:t>
            </a:r>
            <a:r>
              <a:rPr lang="fr-FR" altLang="fr-FR" dirty="0">
                <a:solidFill>
                  <a:prstClr val="black"/>
                </a:solidFill>
                <a:ea typeface="ＭＳ Ｐゴシック" charset="-128"/>
              </a:rPr>
              <a:t> quant à la nature des travaux ou des équipements soumis à dérogation, ou de la qualité et des fonctions de ou des encadrants, </a:t>
            </a:r>
            <a:r>
              <a:rPr lang="fr-FR" altLang="fr-FR" b="1" dirty="0">
                <a:solidFill>
                  <a:prstClr val="black"/>
                </a:solidFill>
                <a:ea typeface="ＭＳ Ｐゴシック" charset="-128"/>
              </a:rPr>
              <a:t>information de l’IT</a:t>
            </a:r>
            <a:r>
              <a:rPr lang="fr-FR" altLang="fr-FR" dirty="0">
                <a:solidFill>
                  <a:prstClr val="black"/>
                </a:solidFill>
                <a:ea typeface="ＭＳ Ｐゴシック" charset="-128"/>
              </a:rPr>
              <a:t> par tout moyen conférant date certaine dans un délai de </a:t>
            </a:r>
            <a:r>
              <a:rPr lang="fr-FR" altLang="fr-FR" b="1" dirty="0">
                <a:solidFill>
                  <a:prstClr val="black"/>
                </a:solidFill>
                <a:ea typeface="ＭＳ Ｐゴシック" charset="-128"/>
              </a:rPr>
              <a:t>8 jours</a:t>
            </a:r>
            <a:r>
              <a:rPr lang="fr-FR" altLang="fr-FR" dirty="0">
                <a:solidFill>
                  <a:prstClr val="black"/>
                </a:solidFill>
                <a:ea typeface="ＭＳ Ｐゴシック" charset="-128"/>
              </a:rPr>
              <a:t> </a:t>
            </a:r>
            <a:r>
              <a:rPr lang="fr-FR" altLang="fr-FR" dirty="0">
                <a:solidFill>
                  <a:schemeClr val="accent6"/>
                </a:solidFill>
                <a:ea typeface="ＭＳ Ｐゴシック" charset="-128"/>
              </a:rPr>
              <a:t>(article R.4153-42)</a:t>
            </a:r>
            <a:endParaRPr lang="fr-FR" altLang="fr-FR" dirty="0">
              <a:solidFill>
                <a:prstClr val="black"/>
              </a:solidFill>
              <a:ea typeface="ＭＳ Ｐゴシック" charset="-128"/>
            </a:endParaRPr>
          </a:p>
          <a:p>
            <a:pPr lvl="0" algn="just" defTabSz="457200">
              <a:lnSpc>
                <a:spcPct val="90000"/>
              </a:lnSpc>
              <a:buClrTx/>
              <a:buNone/>
            </a:pPr>
            <a:endParaRPr lang="fr-FR" altLang="fr-FR" dirty="0">
              <a:solidFill>
                <a:prstClr val="black"/>
              </a:solidFill>
              <a:ea typeface="ＭＳ Ｐゴシック" charset="-128"/>
            </a:endParaRPr>
          </a:p>
          <a:p>
            <a:pPr lvl="0" algn="just" defTabSz="457200">
              <a:lnSpc>
                <a:spcPct val="90000"/>
              </a:lnSpc>
              <a:buClrTx/>
              <a:buNone/>
            </a:pPr>
            <a:endParaRPr lang="fr-FR" altLang="fr-FR" dirty="0">
              <a:solidFill>
                <a:prstClr val="black"/>
              </a:solidFill>
              <a:ea typeface="ＭＳ Ｐゴシック" charset="-128"/>
            </a:endParaRPr>
          </a:p>
          <a:p>
            <a:pPr lvl="0" algn="just" defTabSz="457200">
              <a:lnSpc>
                <a:spcPct val="90000"/>
              </a:lnSpc>
              <a:buClrTx/>
            </a:pPr>
            <a:r>
              <a:rPr lang="fr-FR" altLang="fr-FR" b="1" dirty="0">
                <a:solidFill>
                  <a:prstClr val="black"/>
                </a:solidFill>
                <a:ea typeface="ＭＳ Ｐゴシック" charset="-128"/>
              </a:rPr>
              <a:t>Renouvellement de la demande</a:t>
            </a:r>
            <a:r>
              <a:rPr lang="fr-FR" altLang="fr-FR" dirty="0">
                <a:solidFill>
                  <a:prstClr val="black"/>
                </a:solidFill>
                <a:ea typeface="ＭＳ Ｐゴシック" charset="-128"/>
              </a:rPr>
              <a:t> de dérogation suivant la même procédure </a:t>
            </a:r>
            <a:r>
              <a:rPr lang="fr-FR" altLang="fr-FR" b="1" dirty="0">
                <a:solidFill>
                  <a:prstClr val="black"/>
                </a:solidFill>
                <a:ea typeface="ＭＳ Ｐゴシック" charset="-128"/>
              </a:rPr>
              <a:t>3 mois</a:t>
            </a:r>
            <a:r>
              <a:rPr lang="fr-FR" altLang="fr-FR" dirty="0">
                <a:solidFill>
                  <a:prstClr val="black"/>
                </a:solidFill>
                <a:ea typeface="ＭＳ Ｐゴシック" charset="-128"/>
              </a:rPr>
              <a:t> avant la date d’expiration de l’autorisation en cours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Font typeface="Arial" panose="020B0604020202020204" pitchFamily="34" charset="0"/>
              <a:buChar char="•"/>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itchFamily="34" charset="0"/>
              <a:buChar char="•"/>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547156" y="2542393"/>
            <a:ext cx="6853238" cy="1768451"/>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1966771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25</a:t>
            </a:fld>
            <a:endParaRPr lang="fr-FR" dirty="0"/>
          </a:p>
        </p:txBody>
      </p:sp>
      <p:sp>
        <p:nvSpPr>
          <p:cNvPr id="20484" name="ZoneTexte 1"/>
          <p:cNvSpPr txBox="1">
            <a:spLocks noChangeArrowheads="1"/>
          </p:cNvSpPr>
          <p:nvPr/>
        </p:nvSpPr>
        <p:spPr bwMode="auto">
          <a:xfrm>
            <a:off x="2011367" y="1484784"/>
            <a:ext cx="6665093" cy="8956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dirty="0">
              <a:solidFill>
                <a:schemeClr val="tx1"/>
              </a:solidFill>
            </a:endParaRPr>
          </a:p>
          <a:p>
            <a:pPr marL="285750" indent="-285750" eaLnBrk="1" hangingPunct="1">
              <a:spcBef>
                <a:spcPct val="0"/>
              </a:spcBef>
              <a:buClrTx/>
              <a:buSzTx/>
              <a:buFont typeface="Arial" panose="020B0604020202020204" pitchFamily="34" charset="0"/>
              <a:buChar char="•"/>
            </a:pPr>
            <a:r>
              <a:rPr lang="fr-FR" altLang="fr-FR" dirty="0">
                <a:solidFill>
                  <a:schemeClr val="tx1"/>
                </a:solidFill>
              </a:rPr>
              <a:t>Renouvellement de la déclaration de dérogation (R.4153-44 du CT)</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Tous les 3 ans</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Mêmes règles que la déclaration initiale</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Font typeface="Arial" panose="020B0604020202020204" pitchFamily="34" charset="0"/>
              <a:buChar char="•"/>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itchFamily="34" charset="0"/>
              <a:buChar char="•"/>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2563947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26</a:t>
            </a:fld>
            <a:endParaRPr lang="fr-FR" dirty="0"/>
          </a:p>
        </p:txBody>
      </p:sp>
      <p:sp>
        <p:nvSpPr>
          <p:cNvPr id="20483" name="Titre 1"/>
          <p:cNvSpPr>
            <a:spLocks noGrp="1"/>
          </p:cNvSpPr>
          <p:nvPr>
            <p:ph type="title" idx="4294967295"/>
          </p:nvPr>
        </p:nvSpPr>
        <p:spPr>
          <a:xfrm>
            <a:off x="1524000" y="188913"/>
            <a:ext cx="7620000" cy="1143000"/>
          </a:xfrm>
        </p:spPr>
        <p:txBody>
          <a:bodyPr>
            <a:noAutofit/>
          </a:bodyPr>
          <a:lstStyle/>
          <a:p>
            <a:pPr algn="ctr"/>
            <a:r>
              <a:rPr lang="fr-FR" altLang="fr-FR" sz="2400" b="1" dirty="0">
                <a:solidFill>
                  <a:srgbClr val="C00000"/>
                </a:solidFill>
              </a:rPr>
              <a:t>III- Procédures d’urgence et mesures concernant les jeunes </a:t>
            </a:r>
            <a:r>
              <a:rPr lang="fr-FR" altLang="fr-FR" sz="2400" b="1" dirty="0" err="1">
                <a:solidFill>
                  <a:srgbClr val="C00000"/>
                </a:solidFill>
              </a:rPr>
              <a:t>agés</a:t>
            </a:r>
            <a:r>
              <a:rPr lang="fr-FR" altLang="fr-FR" sz="2400" b="1" dirty="0">
                <a:solidFill>
                  <a:srgbClr val="C00000"/>
                </a:solidFill>
              </a:rPr>
              <a:t> de moins de 18 ans pouvant être mises en œuvre par l’inspection du travail</a:t>
            </a:r>
          </a:p>
        </p:txBody>
      </p:sp>
      <p:sp>
        <p:nvSpPr>
          <p:cNvPr id="20484" name="ZoneTexte 1"/>
          <p:cNvSpPr txBox="1">
            <a:spLocks noChangeArrowheads="1"/>
          </p:cNvSpPr>
          <p:nvPr/>
        </p:nvSpPr>
        <p:spPr bwMode="auto">
          <a:xfrm>
            <a:off x="2011367" y="1484786"/>
            <a:ext cx="6665093" cy="1010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285750" indent="-285750" eaLnBrk="1" hangingPunct="1">
              <a:spcBef>
                <a:spcPct val="0"/>
              </a:spcBef>
              <a:buClrTx/>
              <a:buSzTx/>
              <a:buNone/>
            </a:pPr>
            <a:r>
              <a:rPr lang="fr-FR" altLang="fr-FR" sz="1200" dirty="0">
                <a:solidFill>
                  <a:schemeClr val="tx1"/>
                </a:solidFill>
              </a:rPr>
              <a:t>		</a:t>
            </a:r>
          </a:p>
          <a:p>
            <a:pPr marL="285750" indent="-285750" eaLnBrk="1" hangingPunct="1">
              <a:spcBef>
                <a:spcPct val="0"/>
              </a:spcBef>
              <a:buClrTx/>
              <a:buSzTx/>
              <a:buNone/>
            </a:pPr>
            <a:endParaRPr lang="fr-FR" altLang="fr-FR" sz="1200" dirty="0">
              <a:solidFill>
                <a:schemeClr val="tx1"/>
              </a:solidFill>
            </a:endParaRPr>
          </a:p>
          <a:p>
            <a:pPr marL="285750" indent="-285750">
              <a:buFont typeface="Wingdings" panose="05000000000000000000" pitchFamily="2" charset="2"/>
              <a:buChar char="Ø"/>
            </a:pPr>
            <a:r>
              <a:rPr lang="fr-FR" altLang="fr-FR" sz="1200" dirty="0">
                <a:solidFill>
                  <a:schemeClr val="tx1"/>
                </a:solidFill>
              </a:rPr>
              <a:t>	</a:t>
            </a:r>
            <a:r>
              <a:rPr lang="fr-FR" sz="1200" b="1" dirty="0"/>
              <a:t>La procédure de retrait d’affectation- Travaux interdits</a:t>
            </a:r>
          </a:p>
          <a:p>
            <a:r>
              <a:rPr lang="fr-FR" sz="1200" dirty="0"/>
              <a:t>L’AC constate qu’un jeune est affecté à un travail interdit (L4733-2 CT)</a:t>
            </a:r>
          </a:p>
          <a:p>
            <a:r>
              <a:rPr lang="fr-FR" sz="1200" dirty="0">
                <a:solidFill>
                  <a:schemeClr val="accent3">
                    <a:lumMod val="75000"/>
                  </a:schemeClr>
                </a:solidFill>
              </a:rPr>
              <a:t>Possibilité pour l’agent de contrôle de prendre une décision de retrait immédiat depuis l’ordonnance nouveaux pouvoirs du 7 avril 2016 et possibilité de sanctions administratives</a:t>
            </a:r>
          </a:p>
          <a:p>
            <a:endParaRPr lang="fr-FR" sz="1200" dirty="0">
              <a:solidFill>
                <a:srgbClr val="FF0000"/>
              </a:solidFill>
            </a:endParaRPr>
          </a:p>
          <a:p>
            <a:pPr marL="285750" indent="-285750">
              <a:buFont typeface="Wingdings" panose="05000000000000000000" pitchFamily="2" charset="2"/>
              <a:buChar char="Ø"/>
            </a:pPr>
            <a:r>
              <a:rPr lang="fr-FR" sz="1200" b="1" dirty="0"/>
              <a:t>La procédure de retrait d’affectation- travaux réglementés</a:t>
            </a:r>
          </a:p>
          <a:p>
            <a:r>
              <a:rPr lang="fr-FR" sz="1200" dirty="0"/>
              <a:t>L’AC constate qu’un jeune travailleur est affecté à un travail réglementé dans des conditions l’exposant à un danger grave et imminent pour sa vie ou sa santé (L4733-3 CT)</a:t>
            </a:r>
          </a:p>
          <a:p>
            <a:r>
              <a:rPr lang="fr-FR" sz="1200" dirty="0">
                <a:solidFill>
                  <a:schemeClr val="accent3">
                    <a:lumMod val="75000"/>
                  </a:schemeClr>
                </a:solidFill>
              </a:rPr>
              <a:t>Possibilité pour l’AC de prendre une décision de retrait immédiat depuis l’ordonnance nouveaux pouvoirs du 7 avril 2016 et possibilité de sanctions administratives</a:t>
            </a:r>
          </a:p>
          <a:p>
            <a:endParaRPr lang="fr-FR" sz="1200" dirty="0"/>
          </a:p>
          <a:p>
            <a:pPr marL="285750" indent="-285750">
              <a:buFont typeface="Wingdings" panose="05000000000000000000" pitchFamily="2" charset="2"/>
              <a:buChar char="Ø"/>
            </a:pPr>
            <a:r>
              <a:rPr lang="fr-FR" sz="1200" b="1" dirty="0"/>
              <a:t>La procédure de suspension- reprise et refus de reprise</a:t>
            </a:r>
          </a:p>
          <a:p>
            <a:r>
              <a:rPr lang="fr-FR" sz="1200" dirty="0"/>
              <a:t>L’AC constate qu’un jeune travailleur est exposé à un risque sérieux d’atteinte à sa santé, sa sécurité ou à son intégrité physique ou morale, dans l’entreprise ou il exerce son activité</a:t>
            </a:r>
          </a:p>
          <a:p>
            <a:r>
              <a:rPr lang="fr-FR" sz="1200" dirty="0">
                <a:solidFill>
                  <a:schemeClr val="accent3">
                    <a:lumMod val="75000"/>
                  </a:schemeClr>
                </a:solidFill>
              </a:rPr>
              <a:t>L’ordonnance du 7 avril 2016 a repris les mesures relatives à la suspension, la rupture du contrat de travail ou de la convention de stage, et l’interdiction de recruter des jeunes qui était limitée au public des apprentis (art L6225-4 à L6225-7 du code du travail) et élargit le champ d’application à l’ensemble des jeunes de moins de 18 ans. R 4733-1 CT exclut donc les apprentis  qui continuent à être couverts par les art L6225-4 à7 du CT</a:t>
            </a:r>
          </a:p>
          <a:p>
            <a:pPr marL="285750" indent="-285750" eaLnBrk="1" hangingPunct="1">
              <a:spcBef>
                <a:spcPct val="0"/>
              </a:spcBef>
              <a:buClrTx/>
              <a:buSzTx/>
              <a:buNone/>
            </a:pPr>
            <a:r>
              <a:rPr lang="fr-FR" altLang="fr-FR" sz="1200" dirty="0">
                <a:solidFill>
                  <a:schemeClr val="accent3">
                    <a:lumMod val="75000"/>
                  </a:schemeClr>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Font typeface="Arial" panose="020B0604020202020204" pitchFamily="34" charset="0"/>
              <a:buChar char="•"/>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itchFamily="34" charset="0"/>
              <a:buChar char="•"/>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659242" y="2478713"/>
            <a:ext cx="6829637" cy="1872208"/>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2494295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27</a:t>
            </a:fld>
            <a:endParaRPr lang="fr-FR" dirty="0"/>
          </a:p>
        </p:txBody>
      </p:sp>
      <p:sp>
        <p:nvSpPr>
          <p:cNvPr id="20483" name="Titre 1"/>
          <p:cNvSpPr>
            <a:spLocks noGrp="1"/>
          </p:cNvSpPr>
          <p:nvPr>
            <p:ph type="title" idx="4294967295"/>
          </p:nvPr>
        </p:nvSpPr>
        <p:spPr>
          <a:xfrm>
            <a:off x="1524000" y="188913"/>
            <a:ext cx="7620000" cy="576262"/>
          </a:xfrm>
        </p:spPr>
        <p:txBody>
          <a:bodyPr>
            <a:normAutofit/>
          </a:bodyPr>
          <a:lstStyle/>
          <a:p>
            <a:pPr algn="ctr"/>
            <a:r>
              <a:rPr lang="fr-FR" altLang="fr-FR" sz="2400" dirty="0">
                <a:solidFill>
                  <a:srgbClr val="C00000"/>
                </a:solidFill>
              </a:rPr>
              <a:t>Champ d’application</a:t>
            </a:r>
          </a:p>
        </p:txBody>
      </p:sp>
      <p:sp>
        <p:nvSpPr>
          <p:cNvPr id="20484" name="ZoneTexte 1"/>
          <p:cNvSpPr txBox="1">
            <a:spLocks noChangeArrowheads="1"/>
          </p:cNvSpPr>
          <p:nvPr/>
        </p:nvSpPr>
        <p:spPr bwMode="auto">
          <a:xfrm>
            <a:off x="2011367" y="1484784"/>
            <a:ext cx="6665093" cy="10378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285750" indent="-285750" eaLnBrk="1" hangingPunct="1">
              <a:spcBef>
                <a:spcPct val="0"/>
              </a:spcBef>
              <a:buClrTx/>
              <a:buSzTx/>
              <a:buNone/>
            </a:pPr>
            <a:r>
              <a:rPr lang="fr-FR" altLang="fr-FR" sz="1200" dirty="0">
                <a:solidFill>
                  <a:schemeClr val="tx1"/>
                </a:solidFill>
              </a:rPr>
              <a:t>		</a:t>
            </a:r>
          </a:p>
          <a:p>
            <a:pPr marL="285750" indent="-285750" eaLnBrk="1" hangingPunct="1">
              <a:spcBef>
                <a:spcPct val="0"/>
              </a:spcBef>
              <a:buClrTx/>
              <a:buSzTx/>
              <a:buNone/>
            </a:pPr>
            <a:endParaRPr lang="fr-FR" altLang="fr-FR" sz="1200" dirty="0">
              <a:solidFill>
                <a:schemeClr val="tx1"/>
              </a:solidFill>
            </a:endParaRPr>
          </a:p>
          <a:p>
            <a:pPr>
              <a:buFont typeface="Wingdings" panose="05000000000000000000" pitchFamily="2" charset="2"/>
              <a:buChar char="Ø"/>
            </a:pPr>
            <a:r>
              <a:rPr lang="fr-FR" sz="1600" b="1" dirty="0"/>
              <a:t>Les jeunes concernés par les dispositions relatives au retrait d’affectation</a:t>
            </a:r>
          </a:p>
          <a:p>
            <a:pPr marL="0" indent="0">
              <a:buNone/>
            </a:pPr>
            <a:r>
              <a:rPr lang="fr-FR" sz="1600" dirty="0"/>
              <a:t>Ceux visés par les art L4153-8 (travaux interdits) : tout jeune de moins de 18 ans , employé comme salarié sous couvert d’un contrat de travail ou en stage, dans le cadre de sa formation professionnelle ou non (y compris les apprentis)</a:t>
            </a:r>
          </a:p>
          <a:p>
            <a:pPr marL="0" indent="0">
              <a:buNone/>
            </a:pPr>
            <a:r>
              <a:rPr lang="fr-FR" sz="1600" dirty="0"/>
              <a:t>Ceux visés par l’art L4153-9 CT(travaux réglementés): jeunes âgés de 15 ans au moins et de moins de 18 ans en formation professionnelle (Y compris les apprentis)</a:t>
            </a:r>
          </a:p>
          <a:p>
            <a:pPr>
              <a:buFont typeface="Wingdings" panose="05000000000000000000" pitchFamily="2" charset="2"/>
              <a:buChar char="ü"/>
            </a:pPr>
            <a:r>
              <a:rPr lang="fr-FR" sz="1600" b="1" dirty="0"/>
              <a:t>Les jeunes concernés par les dispositions relatives à la suspension et à la rupture du contrat de travail ou de la convention de stage</a:t>
            </a:r>
          </a:p>
          <a:p>
            <a:pPr marL="0" indent="0">
              <a:buNone/>
            </a:pPr>
            <a:r>
              <a:rPr lang="fr-FR" sz="1600" dirty="0"/>
              <a:t>Les travailleurs de moins de 18 ans visés aux art L4733-7  et 4111-5 CT: « </a:t>
            </a:r>
            <a:r>
              <a:rPr lang="fr-FR" sz="1600" i="1" dirty="0"/>
              <a:t>les salariés y compris temporaires, et les stagiaires, ainsi que toute personne placée à quelque titre que ce soit sous l’autorité de l’employeur</a:t>
            </a:r>
            <a:r>
              <a:rPr lang="fr-FR" sz="1600" dirty="0"/>
              <a:t> » Apprentis exclus car visés par une autre procédure (L6225-4 et </a:t>
            </a:r>
            <a:r>
              <a:rPr lang="fr-FR" sz="1600" dirty="0" err="1"/>
              <a:t>sv</a:t>
            </a:r>
            <a:r>
              <a:rPr lang="fr-FR" sz="1600" dirty="0"/>
              <a:t> CT</a:t>
            </a:r>
            <a:r>
              <a:rPr lang="fr-FR" sz="1200" dirty="0"/>
              <a:t>)</a:t>
            </a:r>
          </a:p>
          <a:p>
            <a:pPr marL="285750" indent="-285750">
              <a:buFont typeface="Wingdings" panose="05000000000000000000" pitchFamily="2" charset="2"/>
              <a:buChar char="Ø"/>
            </a:pPr>
            <a:r>
              <a:rPr lang="fr-FR" altLang="fr-FR" sz="1200" dirty="0">
                <a:solidFill>
                  <a:schemeClr val="tx1"/>
                </a:solidFill>
              </a:rPr>
              <a:t>	</a:t>
            </a: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Font typeface="Arial" panose="020B0604020202020204" pitchFamily="34" charset="0"/>
              <a:buChar char="•"/>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itchFamily="34" charset="0"/>
              <a:buChar char="•"/>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659242" y="2478713"/>
            <a:ext cx="6829637" cy="1872208"/>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4213939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28</a:t>
            </a:fld>
            <a:endParaRPr lang="fr-FR" dirty="0"/>
          </a:p>
        </p:txBody>
      </p:sp>
      <p:sp>
        <p:nvSpPr>
          <p:cNvPr id="20483" name="Titre 1"/>
          <p:cNvSpPr>
            <a:spLocks noGrp="1"/>
          </p:cNvSpPr>
          <p:nvPr>
            <p:ph type="title" idx="4294967295"/>
          </p:nvPr>
        </p:nvSpPr>
        <p:spPr>
          <a:xfrm>
            <a:off x="1524000" y="188913"/>
            <a:ext cx="7620000" cy="576262"/>
          </a:xfrm>
        </p:spPr>
        <p:txBody>
          <a:bodyPr>
            <a:normAutofit/>
          </a:bodyPr>
          <a:lstStyle/>
          <a:p>
            <a:pPr algn="ctr"/>
            <a:r>
              <a:rPr lang="fr-FR" altLang="fr-FR" sz="2400" dirty="0">
                <a:solidFill>
                  <a:srgbClr val="C00000"/>
                </a:solidFill>
              </a:rPr>
              <a:t>Champ d’application</a:t>
            </a:r>
          </a:p>
        </p:txBody>
      </p:sp>
      <p:sp>
        <p:nvSpPr>
          <p:cNvPr id="20484" name="ZoneTexte 1"/>
          <p:cNvSpPr txBox="1">
            <a:spLocks noChangeArrowheads="1"/>
          </p:cNvSpPr>
          <p:nvPr/>
        </p:nvSpPr>
        <p:spPr bwMode="auto">
          <a:xfrm>
            <a:off x="2011367" y="1484786"/>
            <a:ext cx="6665093" cy="10230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285750" indent="-285750" eaLnBrk="1" hangingPunct="1">
              <a:spcBef>
                <a:spcPct val="0"/>
              </a:spcBef>
              <a:buClrTx/>
              <a:buSzTx/>
              <a:buNone/>
            </a:pPr>
            <a:r>
              <a:rPr lang="fr-FR" altLang="fr-FR" sz="1200" dirty="0">
                <a:solidFill>
                  <a:schemeClr val="tx1"/>
                </a:solidFill>
              </a:rPr>
              <a:t>	</a:t>
            </a:r>
            <a:r>
              <a:rPr lang="fr-FR" b="1" dirty="0"/>
              <a:t>Les employeurs  concernés</a:t>
            </a:r>
          </a:p>
          <a:p>
            <a:pPr marL="0" indent="0">
              <a:buNone/>
            </a:pPr>
            <a:endParaRPr lang="fr-FR" b="1" dirty="0"/>
          </a:p>
          <a:p>
            <a:pPr marL="0" indent="0">
              <a:buNone/>
            </a:pPr>
            <a:r>
              <a:rPr lang="fr-FR" b="1" dirty="0"/>
              <a:t>Retrait d’affectation –travaux interdits et suspension-reprise ou refus de reprise :</a:t>
            </a:r>
            <a:r>
              <a:rPr lang="fr-FR" dirty="0"/>
              <a:t> toute personne physique ou morale au sens de l’art L4111-1 ayant conclu un contrat de travail ou une convention de stage avec un jeune de moins de 18 ans (dans un cursus de formation ou pas)</a:t>
            </a:r>
          </a:p>
          <a:p>
            <a:pPr marL="0" indent="0">
              <a:buNone/>
            </a:pPr>
            <a:r>
              <a:rPr lang="fr-FR" b="1" dirty="0"/>
              <a:t>Retrait d’affectation- travaux réglementés</a:t>
            </a:r>
            <a:r>
              <a:rPr lang="fr-FR" dirty="0"/>
              <a:t> : toute personne physique ou morale ayant conclu un contrat d’apprentissage ou un contrat de professionnalisation avec un jeune de moins de 18 ans</a:t>
            </a:r>
          </a:p>
          <a:p>
            <a:pPr marL="0" indent="0">
              <a:buNone/>
            </a:pPr>
            <a:endParaRPr lang="fr-FR" dirty="0"/>
          </a:p>
          <a:p>
            <a:pPr>
              <a:buFont typeface="Wingdings" panose="05000000000000000000" pitchFamily="2" charset="2"/>
              <a:buChar char="Ø"/>
            </a:pPr>
            <a:r>
              <a:rPr lang="fr-FR" b="1" dirty="0"/>
              <a:t>Les chefs d’établissement concernés </a:t>
            </a:r>
          </a:p>
          <a:p>
            <a:pPr marL="0" indent="0">
              <a:buNone/>
            </a:pPr>
            <a:endParaRPr lang="fr-FR" b="1" dirty="0"/>
          </a:p>
          <a:p>
            <a:pPr marL="0" indent="0">
              <a:buNone/>
            </a:pPr>
            <a:r>
              <a:rPr lang="fr-FR" dirty="0"/>
              <a:t>Ceux qui accueillent jeunes de moins de 18 ans  à des travaux réglementé pour le suivi de leur formation professionnelle</a:t>
            </a:r>
          </a:p>
          <a:p>
            <a:pPr marL="0" indent="0">
              <a:buNone/>
            </a:pPr>
            <a:r>
              <a:rPr lang="fr-FR" dirty="0"/>
              <a:t>La décision doit être notifiée au chef d’établissement</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Font typeface="Arial" panose="020B0604020202020204" pitchFamily="34" charset="0"/>
              <a:buChar char="•"/>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itchFamily="34" charset="0"/>
              <a:buChar char="•"/>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659242" y="2478713"/>
            <a:ext cx="6829637" cy="1872208"/>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3402805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29</a:t>
            </a:fld>
            <a:endParaRPr lang="fr-FR" dirty="0"/>
          </a:p>
        </p:txBody>
      </p:sp>
      <p:sp>
        <p:nvSpPr>
          <p:cNvPr id="20483" name="Titre 1"/>
          <p:cNvSpPr>
            <a:spLocks noGrp="1"/>
          </p:cNvSpPr>
          <p:nvPr>
            <p:ph type="title" idx="4294967295"/>
          </p:nvPr>
        </p:nvSpPr>
        <p:spPr>
          <a:xfrm>
            <a:off x="1524000" y="188913"/>
            <a:ext cx="7620000" cy="576262"/>
          </a:xfrm>
        </p:spPr>
        <p:txBody>
          <a:bodyPr>
            <a:normAutofit/>
          </a:bodyPr>
          <a:lstStyle/>
          <a:p>
            <a:pPr algn="ctr"/>
            <a:r>
              <a:rPr lang="fr-FR" altLang="fr-FR" sz="2400" dirty="0">
                <a:solidFill>
                  <a:srgbClr val="C00000"/>
                </a:solidFill>
              </a:rPr>
              <a:t>Champ d’application</a:t>
            </a:r>
          </a:p>
        </p:txBody>
      </p:sp>
      <p:sp>
        <p:nvSpPr>
          <p:cNvPr id="20484" name="ZoneTexte 1"/>
          <p:cNvSpPr txBox="1">
            <a:spLocks noChangeArrowheads="1"/>
          </p:cNvSpPr>
          <p:nvPr/>
        </p:nvSpPr>
        <p:spPr bwMode="auto">
          <a:xfrm>
            <a:off x="2011367" y="1556792"/>
            <a:ext cx="6665093"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buFont typeface="Wingdings" pitchFamily="2" charset="2"/>
              <a:buChar char="Ø"/>
            </a:pPr>
            <a:r>
              <a:rPr lang="fr-FR" altLang="fr-FR" sz="2000" dirty="0"/>
              <a:t>Liste des travaux interdits et des travaux réglementés</a:t>
            </a:r>
          </a:p>
          <a:p>
            <a:pPr>
              <a:buFont typeface="Wingdings" pitchFamily="2" charset="2"/>
              <a:buChar char="Ø"/>
            </a:pPr>
            <a:endParaRPr lang="fr-FR" altLang="fr-FR" sz="2000" dirty="0"/>
          </a:p>
          <a:p>
            <a:pPr>
              <a:buFont typeface="Wingdings" pitchFamily="2" charset="2"/>
              <a:buChar char="Ø"/>
            </a:pPr>
            <a:r>
              <a:rPr lang="fr-FR" altLang="fr-FR" sz="2000" dirty="0"/>
              <a:t>La notion de danger grave et imminent : la circulaire DGT du 25 mars 1993 définit un danger grave comme « </a:t>
            </a:r>
            <a:r>
              <a:rPr lang="fr-FR" altLang="fr-FR" sz="2000" i="1" dirty="0"/>
              <a:t>un danger susceptible de produire un accident ou une maladie entraînant la mort ou paraissant devoir entrainer une incapacité permanente ou temporaire prolongée</a:t>
            </a:r>
            <a:r>
              <a:rPr lang="fr-FR" altLang="fr-FR" sz="2000" dirty="0"/>
              <a:t> ». Est «</a:t>
            </a:r>
            <a:r>
              <a:rPr lang="fr-FR" altLang="fr-FR" sz="2000" i="1" dirty="0"/>
              <a:t> imminent, tout danger susceptible de se réaliser brutalement dans un délai rapproché »</a:t>
            </a:r>
          </a:p>
          <a:p>
            <a:pPr>
              <a:buFont typeface="Wingdings" pitchFamily="2" charset="2"/>
              <a:buChar char="Ø"/>
            </a:pPr>
            <a:endParaRPr lang="fr-FR" altLang="fr-FR" sz="2000" i="1" dirty="0"/>
          </a:p>
          <a:p>
            <a:pPr>
              <a:buFont typeface="Wingdings" pitchFamily="2" charset="2"/>
              <a:buChar char="Ø"/>
            </a:pPr>
            <a:r>
              <a:rPr lang="fr-FR" sz="2000" dirty="0"/>
              <a:t>L’agent de contrôle ne peut mettre en œuvre la procédure de retrait que si le jeune n’a pas utilisé son propre droit de retrait</a:t>
            </a:r>
          </a:p>
        </p:txBody>
      </p:sp>
      <p:sp>
        <p:nvSpPr>
          <p:cNvPr id="5" name="Rectangle 1026"/>
          <p:cNvSpPr>
            <a:spLocks noChangeArrowheads="1"/>
          </p:cNvSpPr>
          <p:nvPr/>
        </p:nvSpPr>
        <p:spPr bwMode="auto">
          <a:xfrm rot="16200000">
            <a:off x="-2659242" y="2478713"/>
            <a:ext cx="6829637" cy="1872208"/>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2560777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3</a:t>
            </a:fld>
            <a:endParaRPr lang="fr-FR" dirty="0"/>
          </a:p>
        </p:txBody>
      </p:sp>
      <p:sp>
        <p:nvSpPr>
          <p:cNvPr id="20483" name="Titre 1"/>
          <p:cNvSpPr>
            <a:spLocks noGrp="1"/>
          </p:cNvSpPr>
          <p:nvPr>
            <p:ph type="title" idx="4294967295"/>
          </p:nvPr>
        </p:nvSpPr>
        <p:spPr>
          <a:xfrm>
            <a:off x="2352675" y="188912"/>
            <a:ext cx="6791325" cy="935831"/>
          </a:xfrm>
        </p:spPr>
        <p:txBody>
          <a:bodyPr>
            <a:normAutofit fontScale="90000"/>
          </a:bodyPr>
          <a:lstStyle/>
          <a:p>
            <a:pPr algn="ctr"/>
            <a:br>
              <a:rPr lang="fr-FR" dirty="0"/>
            </a:br>
            <a:r>
              <a:rPr lang="fr-FR" sz="3600" dirty="0">
                <a:solidFill>
                  <a:srgbClr val="C00000"/>
                </a:solidFill>
              </a:rPr>
              <a:t>Deux réformes: en 2013 puis en 2015</a:t>
            </a:r>
            <a:br>
              <a:rPr lang="fr-FR" sz="3600" dirty="0">
                <a:solidFill>
                  <a:srgbClr val="C00000"/>
                </a:solidFill>
              </a:rPr>
            </a:br>
            <a:endParaRPr lang="fr-FR" altLang="fr-FR" sz="3600" dirty="0">
              <a:solidFill>
                <a:srgbClr val="C00000"/>
              </a:solidFill>
            </a:endParaRPr>
          </a:p>
        </p:txBody>
      </p:sp>
      <p:sp>
        <p:nvSpPr>
          <p:cNvPr id="20484" name="ZoneTexte 1"/>
          <p:cNvSpPr txBox="1">
            <a:spLocks noChangeArrowheads="1"/>
          </p:cNvSpPr>
          <p:nvPr/>
        </p:nvSpPr>
        <p:spPr bwMode="auto">
          <a:xfrm>
            <a:off x="2070757" y="908720"/>
            <a:ext cx="6665093" cy="5749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dirty="0">
              <a:solidFill>
                <a:schemeClr val="tx1"/>
              </a:solidFill>
            </a:endParaRPr>
          </a:p>
          <a:p>
            <a:pPr eaLnBrk="1" hangingPunct="1">
              <a:spcBef>
                <a:spcPct val="0"/>
              </a:spcBef>
              <a:buClrTx/>
              <a:buSzTx/>
              <a:buNone/>
            </a:pPr>
            <a:r>
              <a:rPr lang="fr-FR" sz="2000" b="1" dirty="0"/>
              <a:t>Travaux interdits </a:t>
            </a:r>
            <a:r>
              <a:rPr lang="fr-FR" sz="2000" dirty="0"/>
              <a:t>et </a:t>
            </a:r>
            <a:r>
              <a:rPr lang="fr-FR" sz="2000" b="1" dirty="0"/>
              <a:t>travaux réglementés </a:t>
            </a:r>
            <a:r>
              <a:rPr lang="fr-FR" sz="2000" dirty="0"/>
              <a:t>pour les</a:t>
            </a:r>
            <a:r>
              <a:rPr lang="fr-FR" sz="2000" b="1" dirty="0"/>
              <a:t> jeunes </a:t>
            </a:r>
            <a:r>
              <a:rPr lang="fr-FR" sz="2000" dirty="0"/>
              <a:t> d’ </a:t>
            </a:r>
            <a:r>
              <a:rPr lang="fr-FR" sz="2000" b="1" dirty="0"/>
              <a:t>au moins 15 ans,  à moins de 18 ans. Dérogations de droit</a:t>
            </a:r>
            <a:r>
              <a:rPr lang="fr-FR" sz="2000" dirty="0"/>
              <a:t> pour certaines catégories de </a:t>
            </a:r>
            <a:r>
              <a:rPr lang="fr-FR" sz="2000" b="1" dirty="0"/>
              <a:t>jeunes travailleurs</a:t>
            </a:r>
          </a:p>
          <a:p>
            <a:pPr eaLnBrk="1" hangingPunct="1">
              <a:spcBef>
                <a:spcPct val="0"/>
              </a:spcBef>
              <a:buClrTx/>
              <a:buSzTx/>
              <a:buNone/>
            </a:pPr>
            <a:endParaRPr lang="fr-FR" sz="2000" dirty="0"/>
          </a:p>
          <a:p>
            <a:pPr lvl="1">
              <a:buFont typeface="Wingdings" panose="05000000000000000000" pitchFamily="2" charset="2"/>
              <a:buChar char="Ø"/>
            </a:pPr>
            <a:r>
              <a:rPr lang="fr-FR" dirty="0"/>
              <a:t>2013 : Passage d’une logique </a:t>
            </a:r>
            <a:r>
              <a:rPr lang="fr-FR" b="1" dirty="0"/>
              <a:t>d’autorisation individuelle et annuelle </a:t>
            </a:r>
            <a:r>
              <a:rPr lang="fr-FR" dirty="0"/>
              <a:t>à une logique </a:t>
            </a:r>
            <a:r>
              <a:rPr lang="fr-FR" b="1" dirty="0"/>
              <a:t>d’autorisation collective pluriannuelle</a:t>
            </a:r>
            <a:r>
              <a:rPr lang="fr-FR" dirty="0"/>
              <a:t>, valant </a:t>
            </a:r>
            <a:r>
              <a:rPr lang="fr-FR" b="1" dirty="0"/>
              <a:t>par lieu de formation </a:t>
            </a:r>
            <a:r>
              <a:rPr lang="fr-FR" dirty="0"/>
              <a:t>+ actualisation de la liste des travaux interdits et réglementés ( par </a:t>
            </a:r>
            <a:r>
              <a:rPr lang="fr-FR" b="1" dirty="0"/>
              <a:t>catégories cohérentes d’exposition et non plus par métiers</a:t>
            </a:r>
            <a:r>
              <a:rPr lang="fr-FR" dirty="0"/>
              <a:t>)</a:t>
            </a:r>
          </a:p>
          <a:p>
            <a:pPr marL="504000" lvl="1" indent="0">
              <a:buNone/>
            </a:pPr>
            <a:endParaRPr lang="fr-FR" dirty="0"/>
          </a:p>
          <a:p>
            <a:pPr lvl="1">
              <a:buFont typeface="Wingdings" panose="05000000000000000000" pitchFamily="2" charset="2"/>
              <a:buChar char="Ø"/>
            </a:pPr>
            <a:r>
              <a:rPr lang="fr-FR" dirty="0"/>
              <a:t>2015 : Remplacement de </a:t>
            </a:r>
            <a:r>
              <a:rPr lang="fr-FR" b="1" dirty="0"/>
              <a:t>l’autorisation de déroger</a:t>
            </a:r>
            <a:r>
              <a:rPr lang="fr-FR" dirty="0"/>
              <a:t> par une </a:t>
            </a:r>
            <a:r>
              <a:rPr lang="fr-FR" b="1" dirty="0"/>
              <a:t>déclaration de dérogation préalable à l’affectation </a:t>
            </a:r>
            <a:r>
              <a:rPr lang="fr-FR" dirty="0"/>
              <a:t>des jeunes aux travaux réglementés + </a:t>
            </a:r>
            <a:r>
              <a:rPr lang="fr-FR" b="1" dirty="0"/>
              <a:t>simplification procédure</a:t>
            </a:r>
            <a:endParaRPr lang="fr-FR" altLang="fr-FR" sz="2400" dirty="0">
              <a:solidFill>
                <a:schemeClr val="tx1"/>
              </a:solidFill>
            </a:endParaRPr>
          </a:p>
          <a:p>
            <a:pPr eaLnBrk="1" hangingPunct="1">
              <a:spcBef>
                <a:spcPct val="0"/>
              </a:spcBef>
              <a:buClrTx/>
              <a:buSzTx/>
              <a:buNone/>
            </a:pPr>
            <a:endParaRPr lang="fr-FR" altLang="fr-FR" sz="2400"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4652519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30</a:t>
            </a:fld>
            <a:endParaRPr lang="fr-FR" dirty="0"/>
          </a:p>
        </p:txBody>
      </p:sp>
      <p:sp>
        <p:nvSpPr>
          <p:cNvPr id="20483" name="Titre 1"/>
          <p:cNvSpPr>
            <a:spLocks noGrp="1"/>
          </p:cNvSpPr>
          <p:nvPr>
            <p:ph type="title" idx="4294967295"/>
          </p:nvPr>
        </p:nvSpPr>
        <p:spPr>
          <a:xfrm>
            <a:off x="1524000" y="188913"/>
            <a:ext cx="7620000" cy="576262"/>
          </a:xfrm>
        </p:spPr>
        <p:txBody>
          <a:bodyPr>
            <a:normAutofit/>
          </a:bodyPr>
          <a:lstStyle/>
          <a:p>
            <a:pPr algn="ctr"/>
            <a:r>
              <a:rPr lang="fr-FR" altLang="fr-FR" sz="2400" dirty="0">
                <a:solidFill>
                  <a:srgbClr val="C00000"/>
                </a:solidFill>
              </a:rPr>
              <a:t>Champ d’application</a:t>
            </a:r>
          </a:p>
        </p:txBody>
      </p:sp>
      <p:sp>
        <p:nvSpPr>
          <p:cNvPr id="20484" name="ZoneTexte 1"/>
          <p:cNvSpPr txBox="1">
            <a:spLocks noChangeArrowheads="1"/>
          </p:cNvSpPr>
          <p:nvPr/>
        </p:nvSpPr>
        <p:spPr bwMode="auto">
          <a:xfrm>
            <a:off x="1907708" y="1556792"/>
            <a:ext cx="6665093"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buFont typeface="Wingdings" pitchFamily="2" charset="2"/>
              <a:buChar char="Ø"/>
            </a:pPr>
            <a:r>
              <a:rPr lang="fr-FR" sz="2000" dirty="0"/>
              <a:t>La procédure :</a:t>
            </a:r>
          </a:p>
          <a:p>
            <a:pPr>
              <a:buFont typeface="Wingdings" pitchFamily="2" charset="2"/>
              <a:buChar char="Ø"/>
            </a:pPr>
            <a:r>
              <a:rPr lang="fr-FR" sz="2000" dirty="0"/>
              <a:t>Copie de la décision est adressée à l’établissement ou est inscrit le jeune et notification à l’employeur</a:t>
            </a:r>
          </a:p>
          <a:p>
            <a:pPr>
              <a:buFont typeface="Wingdings" pitchFamily="2" charset="2"/>
              <a:buChar char="Ø"/>
            </a:pPr>
            <a:r>
              <a:rPr lang="fr-FR" sz="2000" dirty="0"/>
              <a:t>décision de retrait n’entraine pas la suspension de son contrat de travail ou de sa convention de stage. Maintien de la rémunération ou gratification due au jeune. Obligation pour le jeune de poursuivre sa formation</a:t>
            </a:r>
          </a:p>
          <a:p>
            <a:pPr>
              <a:buFont typeface="Wingdings" pitchFamily="2" charset="2"/>
              <a:buChar char="Ø"/>
            </a:pPr>
            <a:r>
              <a:rPr lang="fr-FR" sz="2000" dirty="0"/>
              <a:t>Puis retour d’information de l’employeur lorsqu’il a pris les mesures de nature à faire cesser la situation de danger grave et imminent (par tout moyen donnant date certaine), enquête sur place de l’AC dans les 2j ouvrés suivant la réception de l’info employeur, puis décision de reprise ou refus reprise</a:t>
            </a:r>
          </a:p>
          <a:p>
            <a:pPr>
              <a:buFont typeface="Wingdings" pitchFamily="2" charset="2"/>
              <a:buChar char="Ø"/>
            </a:pPr>
            <a:endParaRPr lang="fr-FR" sz="2000" dirty="0"/>
          </a:p>
        </p:txBody>
      </p:sp>
      <p:sp>
        <p:nvSpPr>
          <p:cNvPr id="5" name="Rectangle 1026"/>
          <p:cNvSpPr>
            <a:spLocks noChangeArrowheads="1"/>
          </p:cNvSpPr>
          <p:nvPr/>
        </p:nvSpPr>
        <p:spPr bwMode="auto">
          <a:xfrm rot="16200000">
            <a:off x="-2659242" y="2478713"/>
            <a:ext cx="6829637" cy="1872208"/>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26816791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31</a:t>
            </a:fld>
            <a:endParaRPr lang="fr-FR" dirty="0"/>
          </a:p>
        </p:txBody>
      </p:sp>
      <p:sp>
        <p:nvSpPr>
          <p:cNvPr id="20483" name="Titre 1"/>
          <p:cNvSpPr>
            <a:spLocks noGrp="1"/>
          </p:cNvSpPr>
          <p:nvPr>
            <p:ph type="title" idx="4294967295"/>
          </p:nvPr>
        </p:nvSpPr>
        <p:spPr>
          <a:xfrm>
            <a:off x="1524000" y="188913"/>
            <a:ext cx="7620000" cy="1143000"/>
          </a:xfrm>
        </p:spPr>
        <p:txBody>
          <a:bodyPr>
            <a:normAutofit/>
          </a:bodyPr>
          <a:lstStyle/>
          <a:p>
            <a:pPr algn="ctr"/>
            <a:r>
              <a:rPr lang="fr-FR" altLang="fr-FR" sz="2400" dirty="0">
                <a:solidFill>
                  <a:srgbClr val="C00000"/>
                </a:solidFill>
              </a:rPr>
              <a:t>IV  Les sanctions </a:t>
            </a:r>
          </a:p>
        </p:txBody>
      </p:sp>
      <p:sp>
        <p:nvSpPr>
          <p:cNvPr id="20484" name="ZoneTexte 1"/>
          <p:cNvSpPr txBox="1">
            <a:spLocks noChangeArrowheads="1"/>
          </p:cNvSpPr>
          <p:nvPr/>
        </p:nvSpPr>
        <p:spPr bwMode="auto">
          <a:xfrm>
            <a:off x="2011367" y="1484785"/>
            <a:ext cx="6665093" cy="11172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dirty="0">
              <a:solidFill>
                <a:schemeClr val="tx1"/>
              </a:solidFill>
            </a:endParaRPr>
          </a:p>
          <a:p>
            <a:pPr marL="285750" indent="-285750" eaLnBrk="1" hangingPunct="1">
              <a:spcBef>
                <a:spcPct val="0"/>
              </a:spcBef>
              <a:buClrTx/>
              <a:buSzTx/>
              <a:buFont typeface="Arial" panose="020B0604020202020204" pitchFamily="34" charset="0"/>
              <a:buChar char="•"/>
            </a:pPr>
            <a:r>
              <a:rPr lang="fr-FR" altLang="fr-FR" dirty="0">
                <a:solidFill>
                  <a:schemeClr val="tx1"/>
                </a:solidFill>
              </a:rPr>
              <a:t>Emploi d’un jeune travailleur aux travaux interdits (R.4743-3 du CT)</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Contravention de 5</a:t>
            </a:r>
            <a:r>
              <a:rPr lang="fr-FR" altLang="fr-FR" baseline="30000" dirty="0">
                <a:solidFill>
                  <a:schemeClr val="tx1"/>
                </a:solidFill>
              </a:rPr>
              <a:t>ème</a:t>
            </a:r>
            <a:r>
              <a:rPr lang="fr-FR" altLang="fr-FR" dirty="0">
                <a:solidFill>
                  <a:schemeClr val="tx1"/>
                </a:solidFill>
              </a:rPr>
              <a:t> classe (1500 € d’amende pour 	les personnes physiques et 7500 € pour les personnes 	morales)</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Font typeface="Arial" pitchFamily="34" charset="0"/>
              <a:buChar char="•"/>
            </a:pPr>
            <a:r>
              <a:rPr lang="fr-FR" altLang="fr-FR" dirty="0">
                <a:solidFill>
                  <a:schemeClr val="tx1"/>
                </a:solidFill>
              </a:rPr>
              <a:t>Violation des dispositifs dérogatoires (R.4743-4 du CT)</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Contravention de 5</a:t>
            </a:r>
            <a:r>
              <a:rPr lang="fr-FR" altLang="fr-FR" baseline="30000" dirty="0">
                <a:solidFill>
                  <a:schemeClr val="tx1"/>
                </a:solidFill>
              </a:rPr>
              <a:t>ème</a:t>
            </a:r>
            <a:r>
              <a:rPr lang="fr-FR" altLang="fr-FR" dirty="0">
                <a:solidFill>
                  <a:schemeClr val="tx1"/>
                </a:solidFill>
              </a:rPr>
              <a:t> classe (1500 € d’amende pour 	les personnes physiques et 7500 € pour les personnes 	morales)</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Sanctions administratives</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Font typeface="Arial" panose="020B0604020202020204" pitchFamily="34" charset="0"/>
              <a:buChar char="•"/>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itchFamily="34" charset="0"/>
              <a:buChar char="•"/>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25639475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32</a:t>
            </a:fld>
            <a:endParaRPr lang="fr-FR" dirty="0"/>
          </a:p>
        </p:txBody>
      </p:sp>
      <p:sp>
        <p:nvSpPr>
          <p:cNvPr id="20483" name="Titre 1"/>
          <p:cNvSpPr>
            <a:spLocks noGrp="1"/>
          </p:cNvSpPr>
          <p:nvPr>
            <p:ph type="title" idx="4294967295"/>
          </p:nvPr>
        </p:nvSpPr>
        <p:spPr>
          <a:xfrm>
            <a:off x="1524000" y="188913"/>
            <a:ext cx="7620000" cy="1143000"/>
          </a:xfrm>
        </p:spPr>
        <p:txBody>
          <a:bodyPr>
            <a:normAutofit/>
          </a:bodyPr>
          <a:lstStyle/>
          <a:p>
            <a:pPr algn="ctr"/>
            <a:r>
              <a:rPr lang="fr-FR" altLang="fr-FR" sz="2400" dirty="0">
                <a:solidFill>
                  <a:srgbClr val="C00000"/>
                </a:solidFill>
              </a:rPr>
              <a:t>Les stagiaires et la protection</a:t>
            </a:r>
            <a:br>
              <a:rPr lang="fr-FR" altLang="fr-FR" sz="2400" dirty="0">
                <a:solidFill>
                  <a:srgbClr val="C00000"/>
                </a:solidFill>
              </a:rPr>
            </a:br>
            <a:r>
              <a:rPr lang="fr-FR" altLang="fr-FR" sz="2400" dirty="0">
                <a:solidFill>
                  <a:srgbClr val="C00000"/>
                </a:solidFill>
              </a:rPr>
              <a:t> contre les accidents du travail </a:t>
            </a:r>
          </a:p>
        </p:txBody>
      </p:sp>
      <p:sp>
        <p:nvSpPr>
          <p:cNvPr id="20484" name="ZoneTexte 1"/>
          <p:cNvSpPr txBox="1">
            <a:spLocks noChangeArrowheads="1"/>
          </p:cNvSpPr>
          <p:nvPr/>
        </p:nvSpPr>
        <p:spPr bwMode="auto">
          <a:xfrm>
            <a:off x="2011367" y="1484786"/>
            <a:ext cx="6665093" cy="13388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dirty="0">
              <a:solidFill>
                <a:schemeClr val="tx1"/>
              </a:solidFill>
            </a:endParaRPr>
          </a:p>
          <a:p>
            <a:pPr marL="285750" indent="-285750" eaLnBrk="1" hangingPunct="1">
              <a:spcBef>
                <a:spcPct val="0"/>
              </a:spcBef>
              <a:buClrTx/>
              <a:buSzTx/>
              <a:buFont typeface="Arial" panose="020B0604020202020204" pitchFamily="34" charset="0"/>
              <a:buChar char="•"/>
            </a:pPr>
            <a:r>
              <a:rPr lang="fr-FR" altLang="fr-FR" dirty="0">
                <a:solidFill>
                  <a:schemeClr val="tx1"/>
                </a:solidFill>
              </a:rPr>
              <a:t>Application de la législation sur les accidents du travail et les maladies professionnelles selon des modalités spécifiques (L.412-8 du code de la sécurité sociale) y compris pour stagiaires</a:t>
            </a:r>
          </a:p>
          <a:p>
            <a:pPr marL="285750" indent="-285750" eaLnBrk="1" hangingPunct="1">
              <a:spcBef>
                <a:spcPct val="0"/>
              </a:spcBef>
              <a:buClrTx/>
              <a:buSzTx/>
              <a:buFont typeface="Arial" panose="020B0604020202020204" pitchFamily="34" charset="0"/>
              <a:buChar char="•"/>
            </a:pPr>
            <a:endParaRPr lang="fr-FR" altLang="fr-FR" dirty="0">
              <a:solidFill>
                <a:schemeClr val="tx1"/>
              </a:solidFill>
            </a:endParaRPr>
          </a:p>
          <a:p>
            <a:pPr marL="285750" indent="-285750" eaLnBrk="1" hangingPunct="1">
              <a:spcBef>
                <a:spcPct val="0"/>
              </a:spcBef>
              <a:buClrTx/>
              <a:buSzTx/>
              <a:buFont typeface="Arial" panose="020B0604020202020204" pitchFamily="34" charset="0"/>
              <a:buChar char="•"/>
            </a:pPr>
            <a:r>
              <a:rPr lang="fr-FR" altLang="fr-FR" dirty="0">
                <a:solidFill>
                  <a:schemeClr val="tx1"/>
                </a:solidFill>
              </a:rPr>
              <a:t>En cas d’accident du travail, présomption de faute inexcusable à l’égard de l’employeur dès lors que le stagiaire n’a pas bénéficié d’une formation renforcée à la sécurité (L.4154-3 du CT)</a:t>
            </a:r>
          </a:p>
          <a:p>
            <a:pPr marL="285750" indent="-285750" eaLnBrk="1" hangingPunct="1">
              <a:spcBef>
                <a:spcPct val="0"/>
              </a:spcBef>
              <a:buClrTx/>
              <a:buSzTx/>
              <a:buFont typeface="Arial" panose="020B0604020202020204" pitchFamily="34" charset="0"/>
              <a:buChar char="•"/>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anose="020B0604020202020204" pitchFamily="34" charset="0"/>
              <a:buChar char="•"/>
            </a:pPr>
            <a:r>
              <a:rPr lang="fr-FR" altLang="fr-FR" dirty="0">
                <a:solidFill>
                  <a:schemeClr val="tx1"/>
                </a:solidFill>
              </a:rPr>
              <a:t>Les stagiaires ne sont pas des salariés mais des élèves</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anose="020B0604020202020204" pitchFamily="34" charset="0"/>
              <a:buChar char="•"/>
            </a:pPr>
            <a:r>
              <a:rPr lang="fr-FR" altLang="fr-FR" dirty="0">
                <a:solidFill>
                  <a:schemeClr val="tx1"/>
                </a:solidFill>
              </a:rPr>
              <a:t>Stages ouvrant droit à cette protection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Ceux figurant dans le programme d’enseignement et ne donnant pas lieu au versement d’une rémunération soumise à cotisations sociales (D.412-6 du CSS)</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itchFamily="34" charset="0"/>
              <a:buChar char="•"/>
            </a:pPr>
            <a:r>
              <a:rPr lang="fr-FR" altLang="fr-FR" dirty="0">
                <a:solidFill>
                  <a:schemeClr val="tx1"/>
                </a:solidFill>
              </a:rPr>
              <a:t>Prise en charge des accidents du travail pendant un délai de 12 mois à compter du début du stage (R.444-7 du CSS)</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Font typeface="Arial" panose="020B0604020202020204" pitchFamily="34" charset="0"/>
              <a:buChar char="•"/>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itchFamily="34" charset="0"/>
              <a:buChar char="•"/>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25639475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33</a:t>
            </a:fld>
            <a:endParaRPr lang="fr-FR" dirty="0"/>
          </a:p>
        </p:txBody>
      </p:sp>
      <p:sp>
        <p:nvSpPr>
          <p:cNvPr id="20483" name="Titre 1"/>
          <p:cNvSpPr>
            <a:spLocks noGrp="1"/>
          </p:cNvSpPr>
          <p:nvPr>
            <p:ph type="title" idx="4294967295"/>
          </p:nvPr>
        </p:nvSpPr>
        <p:spPr>
          <a:xfrm>
            <a:off x="1524000" y="188913"/>
            <a:ext cx="7620000" cy="1143000"/>
          </a:xfrm>
        </p:spPr>
        <p:txBody>
          <a:bodyPr>
            <a:normAutofit/>
          </a:bodyPr>
          <a:lstStyle/>
          <a:p>
            <a:pPr algn="ctr"/>
            <a:r>
              <a:rPr lang="fr-FR" altLang="fr-FR" sz="2400" dirty="0">
                <a:solidFill>
                  <a:srgbClr val="C00000"/>
                </a:solidFill>
              </a:rPr>
              <a:t>Responsabilités </a:t>
            </a:r>
            <a:br>
              <a:rPr lang="fr-FR" altLang="fr-FR" sz="2400" dirty="0">
                <a:solidFill>
                  <a:srgbClr val="C00000"/>
                </a:solidFill>
              </a:rPr>
            </a:br>
            <a:r>
              <a:rPr lang="fr-FR" altLang="fr-FR" sz="2400" dirty="0">
                <a:solidFill>
                  <a:srgbClr val="C00000"/>
                </a:solidFill>
              </a:rPr>
              <a:t>en cas d’accident d’un stagiaire </a:t>
            </a:r>
          </a:p>
        </p:txBody>
      </p:sp>
      <p:sp>
        <p:nvSpPr>
          <p:cNvPr id="20484" name="ZoneTexte 1"/>
          <p:cNvSpPr txBox="1">
            <a:spLocks noChangeArrowheads="1"/>
          </p:cNvSpPr>
          <p:nvPr/>
        </p:nvSpPr>
        <p:spPr bwMode="auto">
          <a:xfrm>
            <a:off x="2011367" y="1484786"/>
            <a:ext cx="6665093" cy="12834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dirty="0">
              <a:solidFill>
                <a:schemeClr val="tx1"/>
              </a:solidFill>
            </a:endParaRPr>
          </a:p>
          <a:p>
            <a:pPr marL="285750" indent="-285750" eaLnBrk="1" hangingPunct="1">
              <a:spcBef>
                <a:spcPct val="0"/>
              </a:spcBef>
              <a:buClrTx/>
              <a:buSzTx/>
              <a:buFont typeface="Arial" panose="020B0604020202020204" pitchFamily="34" charset="0"/>
              <a:buChar char="•"/>
            </a:pPr>
            <a:r>
              <a:rPr lang="fr-FR" altLang="fr-FR" dirty="0">
                <a:solidFill>
                  <a:schemeClr val="tx1"/>
                </a:solidFill>
              </a:rPr>
              <a:t>Responsabilité de l’établissement scolaire retenue le cas échéant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anose="020B0604020202020204" pitchFamily="34" charset="0"/>
              <a:buChar char="•"/>
            </a:pPr>
            <a:r>
              <a:rPr lang="fr-FR" altLang="fr-FR" dirty="0">
                <a:solidFill>
                  <a:schemeClr val="tx1"/>
                </a:solidFill>
              </a:rPr>
              <a:t>Rappel : le jeune n’est pas un salarié mais un élève</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anose="020B0604020202020204" pitchFamily="34" charset="0"/>
              <a:buChar char="•"/>
            </a:pPr>
            <a:r>
              <a:rPr lang="fr-FR" altLang="fr-FR" dirty="0">
                <a:solidFill>
                  <a:schemeClr val="tx1"/>
                </a:solidFill>
              </a:rPr>
              <a:t>Jurisprudence de la Cour de Cassation : application de l’article L.412- 8 du CSS</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anose="020B0604020202020204" pitchFamily="34" charset="0"/>
              <a:buChar char="•"/>
            </a:pPr>
            <a:r>
              <a:rPr lang="fr-FR" altLang="fr-FR" dirty="0">
                <a:solidFill>
                  <a:schemeClr val="tx1"/>
                </a:solidFill>
              </a:rPr>
              <a:t>Bénéfice de la législation sur les accidents du travail pour les stagiaires mais la responsabilité de l’accident ne relève pas de l’article L.412-8 du CSS</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anose="020B0604020202020204" pitchFamily="34" charset="0"/>
              <a:buChar char="•"/>
            </a:pPr>
            <a:r>
              <a:rPr lang="fr-FR" altLang="fr-FR" dirty="0">
                <a:solidFill>
                  <a:schemeClr val="tx1"/>
                </a:solidFill>
              </a:rPr>
              <a:t>Arrêt du 8 novembre 2012 : cass. 2</a:t>
            </a:r>
            <a:r>
              <a:rPr lang="fr-FR" altLang="fr-FR" baseline="30000" dirty="0">
                <a:solidFill>
                  <a:schemeClr val="tx1"/>
                </a:solidFill>
              </a:rPr>
              <a:t>ème</a:t>
            </a:r>
            <a:r>
              <a:rPr lang="fr-FR" altLang="fr-FR" dirty="0">
                <a:solidFill>
                  <a:schemeClr val="tx1"/>
                </a:solidFill>
              </a:rPr>
              <a:t> civ. n.°11-23.516. C’est l’établissement scolaire, et lui seul, qui assume la charge d’une éventuelle faute inexcusable</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Font typeface="Arial" panose="020B0604020202020204" pitchFamily="34" charset="0"/>
              <a:buChar char="•"/>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itchFamily="34" charset="0"/>
              <a:buChar char="•"/>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25639475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34</a:t>
            </a:fld>
            <a:endParaRPr lang="fr-FR" dirty="0"/>
          </a:p>
        </p:txBody>
      </p:sp>
      <p:sp>
        <p:nvSpPr>
          <p:cNvPr id="20484" name="ZoneTexte 1"/>
          <p:cNvSpPr txBox="1">
            <a:spLocks noChangeArrowheads="1"/>
          </p:cNvSpPr>
          <p:nvPr/>
        </p:nvSpPr>
        <p:spPr bwMode="auto">
          <a:xfrm>
            <a:off x="2011367" y="1484784"/>
            <a:ext cx="6665093" cy="10895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algn="ctr" eaLnBrk="1" hangingPunct="1">
              <a:spcBef>
                <a:spcPct val="0"/>
              </a:spcBef>
              <a:buClrTx/>
              <a:buSzTx/>
              <a:buNone/>
            </a:pPr>
            <a:r>
              <a:rPr lang="fr-FR" altLang="fr-FR" sz="3600" b="1" dirty="0">
                <a:solidFill>
                  <a:schemeClr val="tx1"/>
                </a:solidFill>
              </a:rPr>
              <a:t>MERCI POUR</a:t>
            </a:r>
          </a:p>
          <a:p>
            <a:pPr marL="285750" indent="-285750" algn="ctr" eaLnBrk="1" hangingPunct="1">
              <a:spcBef>
                <a:spcPct val="0"/>
              </a:spcBef>
              <a:buClrTx/>
              <a:buSzTx/>
              <a:buNone/>
            </a:pPr>
            <a:r>
              <a:rPr lang="fr-FR" altLang="fr-FR" sz="3600" b="1" dirty="0">
                <a:solidFill>
                  <a:schemeClr val="tx1"/>
                </a:solidFill>
              </a:rPr>
              <a:t> VOTRE ATTENTION</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None/>
            </a:pPr>
            <a:r>
              <a:rPr lang="fr-FR" altLang="fr-FR" dirty="0">
                <a:solidFill>
                  <a:schemeClr val="tx1"/>
                </a:solidFill>
              </a:rPr>
              <a:t>		</a:t>
            </a:r>
          </a:p>
          <a:p>
            <a:pPr marL="285750" indent="-285750" eaLnBrk="1" hangingPunct="1">
              <a:spcBef>
                <a:spcPct val="0"/>
              </a:spcBef>
              <a:buClrTx/>
              <a:buSzTx/>
              <a:buFont typeface="Arial" panose="020B0604020202020204" pitchFamily="34" charset="0"/>
              <a:buChar char="•"/>
            </a:pPr>
            <a:endParaRPr lang="fr-FR" altLang="fr-FR" dirty="0">
              <a:solidFill>
                <a:schemeClr val="tx1"/>
              </a:solidFill>
            </a:endParaRPr>
          </a:p>
          <a:p>
            <a:pPr marL="285750" indent="-285750"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itchFamily="34" charset="0"/>
              <a:buChar char="•"/>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2563947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4</a:t>
            </a:fld>
            <a:endParaRPr lang="fr-FR" dirty="0"/>
          </a:p>
        </p:txBody>
      </p:sp>
      <p:sp>
        <p:nvSpPr>
          <p:cNvPr id="20484" name="ZoneTexte 1"/>
          <p:cNvSpPr txBox="1">
            <a:spLocks noChangeArrowheads="1"/>
          </p:cNvSpPr>
          <p:nvPr/>
        </p:nvSpPr>
        <p:spPr bwMode="auto">
          <a:xfrm>
            <a:off x="2070757" y="908722"/>
            <a:ext cx="6665093"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dirty="0">
              <a:solidFill>
                <a:schemeClr val="tx1"/>
              </a:solidFill>
            </a:endParaRPr>
          </a:p>
          <a:p>
            <a:pPr eaLnBrk="1" hangingPunct="1">
              <a:spcBef>
                <a:spcPct val="0"/>
              </a:spcBef>
              <a:buClrTx/>
              <a:buSzTx/>
              <a:buNone/>
            </a:pPr>
            <a:endParaRPr lang="fr-FR" altLang="fr-FR" sz="2400" dirty="0">
              <a:solidFill>
                <a:schemeClr val="tx1"/>
              </a:solidFill>
            </a:endParaRPr>
          </a:p>
          <a:p>
            <a:pPr eaLnBrk="1" hangingPunct="1">
              <a:spcBef>
                <a:spcPct val="0"/>
              </a:spcBef>
              <a:buClrTx/>
              <a:buSzTx/>
              <a:buNone/>
            </a:pPr>
            <a:endParaRPr lang="fr-FR" altLang="fr-FR" sz="2400"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
        <p:nvSpPr>
          <p:cNvPr id="6" name="ZoneTexte 1"/>
          <p:cNvSpPr txBox="1">
            <a:spLocks noChangeArrowheads="1"/>
          </p:cNvSpPr>
          <p:nvPr/>
        </p:nvSpPr>
        <p:spPr bwMode="auto">
          <a:xfrm>
            <a:off x="2223157" y="1061122"/>
            <a:ext cx="6665093" cy="4081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r>
              <a:rPr lang="fr-FR" dirty="0"/>
              <a:t>Depuis la réforme de 2015, </a:t>
            </a:r>
            <a:r>
              <a:rPr lang="fr-FR" b="1" dirty="0"/>
              <a:t>plus de contrôle en amont  par l’inspection du travail </a:t>
            </a:r>
            <a:r>
              <a:rPr lang="fr-FR" dirty="0"/>
              <a:t>des travaux effectués par les mineurs suite au </a:t>
            </a:r>
            <a:r>
              <a:rPr lang="fr-FR" b="1" dirty="0"/>
              <a:t>remplacement des décisions d’autorisation d’affectation à des travaux réglementés par des déclarations des employeurs et des chefs d’établissement </a:t>
            </a:r>
            <a:r>
              <a:rPr lang="fr-FR" dirty="0"/>
              <a:t>employant de jeunes travailleurs </a:t>
            </a:r>
          </a:p>
          <a:p>
            <a:endParaRPr lang="fr-FR" dirty="0"/>
          </a:p>
          <a:p>
            <a:r>
              <a:rPr lang="fr-FR" dirty="0"/>
              <a:t>En </a:t>
            </a:r>
            <a:r>
              <a:rPr lang="fr-FR" b="1" dirty="0"/>
              <a:t>contrepartie</a:t>
            </a:r>
            <a:r>
              <a:rPr lang="fr-FR" dirty="0"/>
              <a:t>, en application de l’ordonnance du 4 avril 2016</a:t>
            </a:r>
            <a:r>
              <a:rPr lang="fr-FR" sz="1400" dirty="0"/>
              <a:t>, </a:t>
            </a:r>
            <a:r>
              <a:rPr lang="fr-FR" b="1" dirty="0"/>
              <a:t>renforcement du contrôle a posteriori </a:t>
            </a:r>
            <a:r>
              <a:rPr lang="fr-FR" dirty="0"/>
              <a:t>de l’inspection du travail pour les jeunes travailleurs affectés à des travaux dangereux ou exposés à des risques sérieux par la </a:t>
            </a:r>
            <a:r>
              <a:rPr lang="fr-FR" b="1" dirty="0"/>
              <a:t>création de nouveaux pouvoirs de retrait des jeunes travailleurs et de suspension/résiliation</a:t>
            </a:r>
            <a:r>
              <a:rPr lang="fr-FR" dirty="0"/>
              <a:t> de leurs contrats de travail ou de leurs conventions de stage</a:t>
            </a:r>
            <a:endParaRPr lang="fr-FR" sz="1400" dirty="0"/>
          </a:p>
        </p:txBody>
      </p:sp>
    </p:spTree>
    <p:extLst>
      <p:ext uri="{BB962C8B-B14F-4D97-AF65-F5344CB8AC3E}">
        <p14:creationId xmlns:p14="http://schemas.microsoft.com/office/powerpoint/2010/main" val="1262328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5</a:t>
            </a:fld>
            <a:endParaRPr lang="fr-FR" dirty="0"/>
          </a:p>
        </p:txBody>
      </p:sp>
      <p:sp>
        <p:nvSpPr>
          <p:cNvPr id="20484" name="ZoneTexte 1"/>
          <p:cNvSpPr txBox="1">
            <a:spLocks noChangeArrowheads="1"/>
          </p:cNvSpPr>
          <p:nvPr/>
        </p:nvSpPr>
        <p:spPr bwMode="auto">
          <a:xfrm>
            <a:off x="2195736" y="332656"/>
            <a:ext cx="6480720" cy="643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None/>
            </a:pPr>
            <a:r>
              <a:rPr lang="fr-FR" altLang="fr-FR" b="1" dirty="0">
                <a:solidFill>
                  <a:schemeClr val="tx1"/>
                </a:solidFill>
              </a:rPr>
              <a:t>PLAN DE L’INTERVENTION</a:t>
            </a:r>
          </a:p>
          <a:p>
            <a:pPr algn="ctr" eaLnBrk="1" hangingPunct="1">
              <a:spcBef>
                <a:spcPct val="0"/>
              </a:spcBef>
              <a:buClrTx/>
              <a:buSzTx/>
              <a:buNone/>
            </a:pPr>
            <a:endParaRPr lang="fr-FR" altLang="fr-FR" b="1"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r>
              <a:rPr lang="fr-FR" altLang="fr-FR" dirty="0">
                <a:solidFill>
                  <a:schemeClr val="tx1"/>
                </a:solidFill>
              </a:rPr>
              <a:t>I- </a:t>
            </a:r>
            <a:r>
              <a:rPr lang="fr-FR" altLang="fr-FR" sz="2000" dirty="0">
                <a:solidFill>
                  <a:schemeClr val="tx1"/>
                </a:solidFill>
              </a:rPr>
              <a:t>Le champ d’application</a:t>
            </a:r>
          </a:p>
          <a:p>
            <a:pPr eaLnBrk="1" hangingPunct="1">
              <a:spcBef>
                <a:spcPct val="0"/>
              </a:spcBef>
              <a:buClrTx/>
              <a:buSzTx/>
              <a:buNone/>
            </a:pPr>
            <a:endParaRPr lang="fr-FR" altLang="fr-FR" sz="2000" dirty="0">
              <a:solidFill>
                <a:schemeClr val="tx1"/>
              </a:solidFill>
            </a:endParaRPr>
          </a:p>
          <a:p>
            <a:pPr eaLnBrk="1" hangingPunct="1">
              <a:spcBef>
                <a:spcPct val="0"/>
              </a:spcBef>
              <a:buClrTx/>
              <a:buSzTx/>
              <a:buNone/>
            </a:pPr>
            <a:r>
              <a:rPr lang="fr-FR" altLang="fr-FR" sz="2000" dirty="0">
                <a:solidFill>
                  <a:schemeClr val="tx1"/>
                </a:solidFill>
              </a:rPr>
              <a:t>II- La demande de dérogation</a:t>
            </a:r>
          </a:p>
          <a:p>
            <a:pPr eaLnBrk="1" hangingPunct="1">
              <a:spcBef>
                <a:spcPct val="0"/>
              </a:spcBef>
              <a:buClrTx/>
              <a:buSzTx/>
              <a:buNone/>
            </a:pPr>
            <a:endParaRPr lang="fr-FR" altLang="fr-FR" sz="2000" dirty="0">
              <a:solidFill>
                <a:schemeClr val="tx1"/>
              </a:solidFill>
            </a:endParaRPr>
          </a:p>
          <a:p>
            <a:pPr eaLnBrk="1" hangingPunct="1">
              <a:spcBef>
                <a:spcPct val="0"/>
              </a:spcBef>
              <a:buClrTx/>
              <a:buSzTx/>
              <a:buNone/>
            </a:pPr>
            <a:r>
              <a:rPr lang="fr-FR" altLang="fr-FR" sz="2000" dirty="0">
                <a:solidFill>
                  <a:schemeClr val="tx1"/>
                </a:solidFill>
              </a:rPr>
              <a:t>III -Les procédures d’urgence pouvant être mises en œuvre par l’inspection du travail</a:t>
            </a:r>
          </a:p>
          <a:p>
            <a:pPr eaLnBrk="1" hangingPunct="1">
              <a:spcBef>
                <a:spcPct val="0"/>
              </a:spcBef>
              <a:buClrTx/>
              <a:buSzTx/>
              <a:buNone/>
            </a:pPr>
            <a:endParaRPr lang="fr-FR" altLang="fr-FR" sz="2000" dirty="0">
              <a:solidFill>
                <a:schemeClr val="tx1"/>
              </a:solidFill>
            </a:endParaRPr>
          </a:p>
          <a:p>
            <a:pPr eaLnBrk="1" hangingPunct="1">
              <a:spcBef>
                <a:spcPct val="0"/>
              </a:spcBef>
              <a:buClrTx/>
              <a:buSzTx/>
              <a:buNone/>
            </a:pPr>
            <a:r>
              <a:rPr lang="fr-FR" altLang="fr-FR" sz="2000" dirty="0">
                <a:solidFill>
                  <a:schemeClr val="tx1"/>
                </a:solidFill>
              </a:rPr>
              <a:t>IV -Les sanctions</a:t>
            </a:r>
          </a:p>
          <a:p>
            <a:pPr eaLnBrk="1" hangingPunct="1">
              <a:spcBef>
                <a:spcPct val="0"/>
              </a:spcBef>
              <a:buClrTx/>
              <a:buSzTx/>
              <a:buNone/>
            </a:pPr>
            <a:endParaRPr lang="fr-FR" altLang="fr-FR" sz="2000" dirty="0">
              <a:solidFill>
                <a:schemeClr val="tx1"/>
              </a:solidFill>
            </a:endParaRPr>
          </a:p>
          <a:p>
            <a:pPr eaLnBrk="1" hangingPunct="1">
              <a:spcBef>
                <a:spcPct val="0"/>
              </a:spcBef>
              <a:buClrTx/>
              <a:buSzTx/>
              <a:buNone/>
            </a:pPr>
            <a:r>
              <a:rPr lang="fr-FR" altLang="fr-FR" sz="2000" dirty="0">
                <a:solidFill>
                  <a:schemeClr val="tx1"/>
                </a:solidFill>
              </a:rPr>
              <a:t>V –Les stagiaires et la protection contre les accidents du travail</a:t>
            </a:r>
          </a:p>
          <a:p>
            <a:pPr eaLnBrk="1" hangingPunct="1">
              <a:spcBef>
                <a:spcPct val="0"/>
              </a:spcBef>
              <a:buClrTx/>
              <a:buSzTx/>
              <a:buNone/>
            </a:pPr>
            <a:endParaRPr lang="fr-FR" altLang="fr-FR" sz="2400" dirty="0">
              <a:solidFill>
                <a:schemeClr val="tx1"/>
              </a:solidFill>
            </a:endParaRPr>
          </a:p>
          <a:p>
            <a:pPr eaLnBrk="1" hangingPunct="1">
              <a:spcBef>
                <a:spcPct val="0"/>
              </a:spcBef>
              <a:buClrTx/>
              <a:buSzTx/>
              <a:buNone/>
            </a:pPr>
            <a:endParaRPr lang="fr-FR" altLang="fr-FR" sz="2400"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1905646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6</a:t>
            </a:fld>
            <a:endParaRPr lang="fr-FR" dirty="0"/>
          </a:p>
        </p:txBody>
      </p:sp>
      <p:sp>
        <p:nvSpPr>
          <p:cNvPr id="20483" name="Titre 1"/>
          <p:cNvSpPr>
            <a:spLocks noGrp="1"/>
          </p:cNvSpPr>
          <p:nvPr>
            <p:ph type="title" idx="4294967295"/>
          </p:nvPr>
        </p:nvSpPr>
        <p:spPr>
          <a:xfrm>
            <a:off x="2024067" y="188914"/>
            <a:ext cx="7119937" cy="1152525"/>
          </a:xfrm>
        </p:spPr>
        <p:txBody>
          <a:bodyPr>
            <a:normAutofit fontScale="90000"/>
          </a:bodyPr>
          <a:lstStyle/>
          <a:p>
            <a:pPr algn="ctr"/>
            <a:r>
              <a:rPr lang="fr-FR" altLang="fr-FR" sz="3100" b="1" dirty="0">
                <a:solidFill>
                  <a:srgbClr val="C00000"/>
                </a:solidFill>
              </a:rPr>
              <a:t>1</a:t>
            </a:r>
            <a:r>
              <a:rPr lang="fr-FR" altLang="fr-FR" b="1" dirty="0">
                <a:solidFill>
                  <a:srgbClr val="C00000"/>
                </a:solidFill>
              </a:rPr>
              <a:t>- </a:t>
            </a:r>
            <a:r>
              <a:rPr lang="fr-FR" altLang="fr-FR" sz="2700" b="1" dirty="0">
                <a:solidFill>
                  <a:srgbClr val="C00000"/>
                </a:solidFill>
              </a:rPr>
              <a:t>Le champ d’application : Les travaux interdits aux mineurs ou réglementés/Les possibilités de dérogation</a:t>
            </a:r>
          </a:p>
        </p:txBody>
      </p:sp>
      <p:sp>
        <p:nvSpPr>
          <p:cNvPr id="20484" name="ZoneTexte 1"/>
          <p:cNvSpPr txBox="1">
            <a:spLocks noChangeArrowheads="1"/>
          </p:cNvSpPr>
          <p:nvPr/>
        </p:nvSpPr>
        <p:spPr bwMode="auto">
          <a:xfrm>
            <a:off x="2011367" y="1484786"/>
            <a:ext cx="6665093" cy="7155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Principe général (art L4153-8 du code du travail)</a:t>
            </a:r>
          </a:p>
          <a:p>
            <a:pPr eaLnBrk="1" hangingPunct="1">
              <a:spcBef>
                <a:spcPct val="0"/>
              </a:spcBef>
              <a:buClrTx/>
              <a:buSzTx/>
              <a:buNone/>
            </a:pPr>
            <a:endParaRPr lang="fr-FR" altLang="fr-FR" dirty="0">
              <a:solidFill>
                <a:schemeClr val="tx1"/>
              </a:solidFill>
            </a:endParaRPr>
          </a:p>
          <a:p>
            <a:pPr lvl="0" algn="just" defTabSz="457200">
              <a:lnSpc>
                <a:spcPct val="90000"/>
              </a:lnSpc>
              <a:buClrTx/>
            </a:pPr>
            <a:r>
              <a:rPr lang="fr-FR" altLang="fr-FR" dirty="0">
                <a:solidFill>
                  <a:prstClr val="black"/>
                </a:solidFill>
                <a:ea typeface="ＭＳ Ｐゴシック" charset="-128"/>
              </a:rPr>
              <a:t>En raison de la dangerosité inhérente à certains travaux et à la vulnérabilité des jeunes, </a:t>
            </a:r>
            <a:r>
              <a:rPr lang="fr-FR" altLang="fr-FR" b="1" dirty="0">
                <a:solidFill>
                  <a:prstClr val="black"/>
                </a:solidFill>
                <a:ea typeface="ＭＳ Ｐゴシック" charset="-128"/>
              </a:rPr>
              <a:t>certaines catégories de travaux sont strictement interdites</a:t>
            </a:r>
            <a:r>
              <a:rPr lang="fr-FR" altLang="fr-FR" dirty="0">
                <a:solidFill>
                  <a:prstClr val="black"/>
                </a:solidFill>
                <a:ea typeface="ＭＳ Ｐゴシック" charset="-128"/>
              </a:rPr>
              <a:t> à tous les jeunes de moins de 18 ans qu’ils soient en formation professionnelle ou en emploi</a:t>
            </a:r>
          </a:p>
          <a:p>
            <a:pPr lvl="0" algn="just" defTabSz="457200">
              <a:lnSpc>
                <a:spcPct val="90000"/>
              </a:lnSpc>
              <a:buClrTx/>
            </a:pPr>
            <a:endParaRPr lang="fr-FR" altLang="fr-FR" dirty="0">
              <a:solidFill>
                <a:prstClr val="black"/>
              </a:solidFill>
              <a:ea typeface="ＭＳ Ｐゴシック" charset="-128"/>
            </a:endParaRPr>
          </a:p>
          <a:p>
            <a:pPr lvl="0" algn="just" defTabSz="457200">
              <a:lnSpc>
                <a:spcPct val="90000"/>
              </a:lnSpc>
              <a:buClrTx/>
            </a:pPr>
            <a:r>
              <a:rPr lang="fr-FR" altLang="fr-FR" dirty="0">
                <a:solidFill>
                  <a:prstClr val="black"/>
                </a:solidFill>
                <a:ea typeface="ＭＳ Ｐゴシック" charset="-128"/>
              </a:rPr>
              <a:t>Pour les besoins de la formation professionnelle, il est possible d’affecter des jeunes à certaines catégories de travaux dits « </a:t>
            </a:r>
            <a:r>
              <a:rPr lang="fr-FR" altLang="fr-FR" b="1" dirty="0">
                <a:solidFill>
                  <a:prstClr val="black"/>
                </a:solidFill>
                <a:ea typeface="ＭＳ Ｐゴシック" charset="-128"/>
              </a:rPr>
              <a:t>réglementés</a:t>
            </a:r>
            <a:r>
              <a:rPr lang="fr-FR" altLang="fr-FR" dirty="0">
                <a:solidFill>
                  <a:prstClr val="black"/>
                </a:solidFill>
                <a:ea typeface="ＭＳ Ｐゴシック" charset="-128"/>
              </a:rPr>
              <a:t> » suivant une </a:t>
            </a:r>
            <a:r>
              <a:rPr lang="fr-FR" altLang="fr-FR" b="1" dirty="0">
                <a:solidFill>
                  <a:prstClr val="black"/>
                </a:solidFill>
                <a:ea typeface="ＭＳ Ｐゴシック" charset="-128"/>
              </a:rPr>
              <a:t>procédure de dérogation</a:t>
            </a:r>
            <a:r>
              <a:rPr lang="fr-FR" altLang="fr-FR" dirty="0">
                <a:solidFill>
                  <a:prstClr val="black"/>
                </a:solidFill>
                <a:ea typeface="ＭＳ Ｐゴシック" charset="-128"/>
              </a:rPr>
              <a:t> (cf. 2</a:t>
            </a:r>
            <a:r>
              <a:rPr lang="fr-FR" altLang="fr-FR" baseline="30000" dirty="0">
                <a:solidFill>
                  <a:prstClr val="black"/>
                </a:solidFill>
                <a:ea typeface="ＭＳ Ｐゴシック" charset="-128"/>
              </a:rPr>
              <a:t>ème</a:t>
            </a:r>
            <a:r>
              <a:rPr lang="fr-FR" altLang="fr-FR" dirty="0">
                <a:solidFill>
                  <a:prstClr val="black"/>
                </a:solidFill>
                <a:ea typeface="ＭＳ Ｐゴシック" charset="-128"/>
              </a:rPr>
              <a:t> partie) et sous le </a:t>
            </a:r>
            <a:r>
              <a:rPr lang="fr-FR" altLang="fr-FR" b="1" dirty="0">
                <a:solidFill>
                  <a:prstClr val="black"/>
                </a:solidFill>
                <a:ea typeface="ＭＳ Ｐゴシック" charset="-128"/>
              </a:rPr>
              <a:t>contrôle à postériori de l’Inspection du travail</a:t>
            </a:r>
          </a:p>
          <a:p>
            <a:pPr lvl="0" algn="just" defTabSz="457200">
              <a:lnSpc>
                <a:spcPct val="90000"/>
              </a:lnSpc>
              <a:buClrTx/>
            </a:pPr>
            <a:endParaRPr lang="fr-FR" altLang="fr-FR" dirty="0">
              <a:solidFill>
                <a:prstClr val="black"/>
              </a:solidFill>
              <a:ea typeface="ＭＳ Ｐゴシック" charset="-128"/>
            </a:endParaRPr>
          </a:p>
          <a:p>
            <a:pPr lvl="0" algn="just" defTabSz="457200">
              <a:lnSpc>
                <a:spcPct val="90000"/>
              </a:lnSpc>
              <a:buClrTx/>
            </a:pPr>
            <a:r>
              <a:rPr lang="fr-FR" altLang="fr-FR" dirty="0">
                <a:solidFill>
                  <a:prstClr val="black"/>
                </a:solidFill>
                <a:ea typeface="ＭＳ Ｐゴシック" charset="-128"/>
              </a:rPr>
              <a:t>La liste des travaux interdits et des travaux réglementés est fixée aux articles D. 4153-15 à D. 4153-37 CT (mise à jour + abandon de la référence à des métiers au profit d’une </a:t>
            </a:r>
            <a:r>
              <a:rPr lang="fr-FR" altLang="fr-FR" b="1" dirty="0">
                <a:solidFill>
                  <a:prstClr val="black"/>
                </a:solidFill>
                <a:ea typeface="ＭＳ Ｐゴシック" charset="-128"/>
              </a:rPr>
              <a:t>logique d’exposition par nature de risques</a:t>
            </a:r>
            <a:r>
              <a:rPr lang="fr-FR" altLang="fr-FR" dirty="0">
                <a:solidFill>
                  <a:prstClr val="black"/>
                </a:solidFill>
                <a:ea typeface="ＭＳ Ｐゴシック" charset="-128"/>
              </a:rPr>
              <a:t>) </a:t>
            </a: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7</a:t>
            </a:fld>
            <a:endParaRPr lang="fr-FR" dirty="0"/>
          </a:p>
        </p:txBody>
      </p:sp>
      <p:sp>
        <p:nvSpPr>
          <p:cNvPr id="20483" name="Titre 1"/>
          <p:cNvSpPr>
            <a:spLocks noGrp="1"/>
          </p:cNvSpPr>
          <p:nvPr>
            <p:ph type="title" idx="4294967295"/>
          </p:nvPr>
        </p:nvSpPr>
        <p:spPr>
          <a:xfrm>
            <a:off x="2024067" y="188914"/>
            <a:ext cx="7119937" cy="1152525"/>
          </a:xfrm>
        </p:spPr>
        <p:txBody>
          <a:bodyPr>
            <a:normAutofit/>
          </a:bodyPr>
          <a:lstStyle/>
          <a:p>
            <a:r>
              <a:rPr lang="fr-FR" altLang="fr-FR" sz="2400" b="1" dirty="0">
                <a:solidFill>
                  <a:srgbClr val="C00000"/>
                </a:solidFill>
              </a:rPr>
              <a:t>Quels sont les jeunes concernés?</a:t>
            </a:r>
            <a:br>
              <a:rPr lang="fr-FR" altLang="fr-FR" sz="2400" b="1" dirty="0">
                <a:solidFill>
                  <a:srgbClr val="C00000"/>
                </a:solidFill>
              </a:rPr>
            </a:br>
            <a:endParaRPr lang="fr-FR" altLang="fr-FR" sz="2400" dirty="0">
              <a:solidFill>
                <a:srgbClr val="C00000"/>
              </a:solidFill>
            </a:endParaRPr>
          </a:p>
        </p:txBody>
      </p:sp>
      <p:sp>
        <p:nvSpPr>
          <p:cNvPr id="20484" name="ZoneTexte 1"/>
          <p:cNvSpPr txBox="1">
            <a:spLocks noChangeArrowheads="1"/>
          </p:cNvSpPr>
          <p:nvPr/>
        </p:nvSpPr>
        <p:spPr bwMode="auto">
          <a:xfrm>
            <a:off x="2011367" y="1484786"/>
            <a:ext cx="6665093" cy="7571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Principe général (art L4153-8 du code du travail)</a:t>
            </a:r>
          </a:p>
          <a:p>
            <a:pPr eaLnBrk="1" hangingPunct="1">
              <a:spcBef>
                <a:spcPct val="0"/>
              </a:spcBef>
              <a:buClrTx/>
              <a:buSzTx/>
              <a:buNone/>
            </a:pPr>
            <a:endParaRPr lang="fr-FR" altLang="fr-FR" dirty="0">
              <a:solidFill>
                <a:schemeClr val="tx1"/>
              </a:solidFill>
            </a:endParaRPr>
          </a:p>
          <a:p>
            <a:pPr marL="285750" indent="-285750" eaLnBrk="1" hangingPunct="1">
              <a:spcBef>
                <a:spcPct val="0"/>
              </a:spcBef>
              <a:buClrTx/>
              <a:buSzTx/>
              <a:buFont typeface="Arial" panose="020B0604020202020204" pitchFamily="34" charset="0"/>
              <a:buChar char="•"/>
            </a:pPr>
            <a:endParaRPr lang="fr-FR" altLang="fr-FR" dirty="0">
              <a:solidFill>
                <a:schemeClr val="tx1"/>
              </a:solidFill>
            </a:endParaRPr>
          </a:p>
          <a:p>
            <a:pPr lvl="1" indent="0" eaLnBrk="1" hangingPunct="1">
              <a:spcBef>
                <a:spcPct val="0"/>
              </a:spcBef>
              <a:buClrTx/>
              <a:buSzTx/>
              <a:buNone/>
            </a:pPr>
            <a:r>
              <a:rPr lang="fr-FR" altLang="fr-FR" sz="1800" b="1" dirty="0">
                <a:solidFill>
                  <a:schemeClr val="tx1"/>
                </a:solidFill>
              </a:rPr>
              <a:t>les jeunes âgés de 15 ans au moins et de moins de 18 ans </a:t>
            </a:r>
            <a:r>
              <a:rPr lang="fr-FR" altLang="fr-FR" sz="1800" dirty="0">
                <a:solidFill>
                  <a:schemeClr val="tx1"/>
                </a:solidFill>
              </a:rPr>
              <a:t>qui sont en formation professionnelle :</a:t>
            </a:r>
          </a:p>
          <a:p>
            <a:pPr lvl="1" indent="0" eaLnBrk="1" hangingPunct="1">
              <a:spcBef>
                <a:spcPct val="0"/>
              </a:spcBef>
              <a:buClrTx/>
              <a:buSzTx/>
              <a:buNone/>
            </a:pPr>
            <a:endParaRPr lang="fr-FR" altLang="fr-FR" sz="1800" b="1" dirty="0">
              <a:solidFill>
                <a:schemeClr val="tx1"/>
              </a:solidFill>
            </a:endParaRPr>
          </a:p>
          <a:p>
            <a:pPr lvl="1" indent="0" eaLnBrk="1" hangingPunct="1">
              <a:spcBef>
                <a:spcPct val="0"/>
              </a:spcBef>
              <a:buClrTx/>
              <a:buSzTx/>
              <a:buNone/>
            </a:pPr>
            <a:r>
              <a:rPr lang="fr-FR" altLang="fr-FR" sz="1800" dirty="0">
                <a:solidFill>
                  <a:schemeClr val="tx1"/>
                </a:solidFill>
              </a:rPr>
              <a:t>Les apprentis et les titulaires de contrat de professionnalisation</a:t>
            </a:r>
          </a:p>
          <a:p>
            <a:pPr lvl="1" indent="0" eaLnBrk="1" hangingPunct="1">
              <a:spcBef>
                <a:spcPct val="0"/>
              </a:spcBef>
              <a:buClrTx/>
              <a:buSzTx/>
              <a:buNone/>
            </a:pPr>
            <a:r>
              <a:rPr lang="fr-FR" altLang="fr-FR" sz="1800" dirty="0">
                <a:solidFill>
                  <a:schemeClr val="tx1"/>
                </a:solidFill>
              </a:rPr>
              <a:t>Les stagiaires de la formation professionnelle</a:t>
            </a:r>
          </a:p>
          <a:p>
            <a:pPr lvl="1" indent="0" eaLnBrk="1" hangingPunct="1">
              <a:spcBef>
                <a:spcPct val="0"/>
              </a:spcBef>
              <a:buClrTx/>
              <a:buSzTx/>
              <a:buNone/>
            </a:pPr>
            <a:r>
              <a:rPr lang="fr-FR" altLang="fr-FR" sz="1800" dirty="0">
                <a:solidFill>
                  <a:schemeClr val="tx1"/>
                </a:solidFill>
              </a:rPr>
              <a:t>Les élèves et les étudiants préparant un diplôme professionnel ou technologique qu’ils relèvent du ministère de l’éducation nationale ou de celui chargé de l’agriculture</a:t>
            </a:r>
          </a:p>
          <a:p>
            <a:pPr lvl="1" indent="0" eaLnBrk="1" hangingPunct="1">
              <a:spcBef>
                <a:spcPct val="0"/>
              </a:spcBef>
              <a:buClrTx/>
              <a:buSzTx/>
              <a:buNone/>
            </a:pPr>
            <a:r>
              <a:rPr lang="fr-FR" altLang="fr-FR" sz="1800" dirty="0">
                <a:solidFill>
                  <a:schemeClr val="tx1"/>
                </a:solidFill>
              </a:rPr>
              <a:t>Les jeunes accueillis dans les établissements et services sociaux ou médicaux sociaux</a:t>
            </a:r>
          </a:p>
          <a:p>
            <a:pPr lvl="1" indent="0" eaLnBrk="1" hangingPunct="1">
              <a:spcBef>
                <a:spcPct val="0"/>
              </a:spcBef>
              <a:buClrTx/>
              <a:buSzTx/>
              <a:buNone/>
            </a:pPr>
            <a:r>
              <a:rPr lang="fr-FR" altLang="fr-FR" sz="1800" dirty="0">
                <a:solidFill>
                  <a:schemeClr val="tx1"/>
                </a:solidFill>
              </a:rPr>
              <a:t>Les jeunes des établissements et services d’aide par le travail</a:t>
            </a: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4150364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p>
            <a:pPr>
              <a:defRPr/>
            </a:pPr>
            <a:fld id="{AE23F3A9-FAF7-4E6A-BF19-207EE1B73B3F}" type="slidenum">
              <a:rPr lang="fr-FR" smtClean="0"/>
              <a:pPr>
                <a:defRPr/>
              </a:pPr>
              <a:t>8</a:t>
            </a:fld>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1163142761"/>
              </p:ext>
            </p:extLst>
          </p:nvPr>
        </p:nvGraphicFramePr>
        <p:xfrm>
          <a:off x="611560" y="324429"/>
          <a:ext cx="8136904" cy="6813567"/>
        </p:xfrm>
        <a:graphic>
          <a:graphicData uri="http://schemas.openxmlformats.org/drawingml/2006/table">
            <a:tbl>
              <a:tblPr firstRow="1" firstCol="1" lastRow="1" lastCol="1" bandRow="1" bandCol="1"/>
              <a:tblGrid>
                <a:gridCol w="3862370">
                  <a:extLst>
                    <a:ext uri="{9D8B030D-6E8A-4147-A177-3AD203B41FA5}">
                      <a16:colId xmlns:a16="http://schemas.microsoft.com/office/drawing/2014/main" val="20000"/>
                    </a:ext>
                  </a:extLst>
                </a:gridCol>
                <a:gridCol w="4274534">
                  <a:extLst>
                    <a:ext uri="{9D8B030D-6E8A-4147-A177-3AD203B41FA5}">
                      <a16:colId xmlns:a16="http://schemas.microsoft.com/office/drawing/2014/main" val="20001"/>
                    </a:ext>
                  </a:extLst>
                </a:gridCol>
              </a:tblGrid>
              <a:tr h="365760">
                <a:tc>
                  <a:txBody>
                    <a:bodyPr/>
                    <a:lstStyle/>
                    <a:p>
                      <a:pPr marR="24130" algn="ctr">
                        <a:spcAft>
                          <a:spcPts val="0"/>
                        </a:spcAft>
                      </a:pPr>
                      <a:r>
                        <a:rPr lang="fr-FR" sz="1200" b="1" dirty="0">
                          <a:effectLst/>
                          <a:latin typeface="Calibri"/>
                          <a:ea typeface="Times New Roman"/>
                        </a:rPr>
                        <a:t>TRAVAUX INTERDITS</a:t>
                      </a:r>
                      <a:endParaRPr lang="fr-FR" sz="1200" dirty="0">
                        <a:effectLst/>
                        <a:latin typeface="Times New Roman"/>
                        <a:ea typeface="Times New Roman"/>
                      </a:endParaRPr>
                    </a:p>
                    <a:p>
                      <a:pPr marR="24130" algn="ctr">
                        <a:spcAft>
                          <a:spcPts val="0"/>
                        </a:spcAft>
                      </a:pPr>
                      <a:r>
                        <a:rPr lang="fr-FR" sz="1200" b="1" i="1" dirty="0">
                          <a:effectLst/>
                          <a:latin typeface="Calibri"/>
                          <a:ea typeface="Times New Roman"/>
                        </a:rPr>
                        <a:t>(interdiction absolue)</a:t>
                      </a:r>
                      <a:endParaRPr lang="fr-FR" sz="1200" dirty="0">
                        <a:effectLst/>
                        <a:latin typeface="Times New Roman"/>
                        <a:ea typeface="Times New Roman"/>
                      </a:endParaRPr>
                    </a:p>
                  </a:txBody>
                  <a:tcPr marL="50045" marR="50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R="24130" algn="ctr">
                        <a:spcAft>
                          <a:spcPts val="0"/>
                        </a:spcAft>
                      </a:pPr>
                      <a:r>
                        <a:rPr lang="fr-FR" sz="1200" b="1" dirty="0">
                          <a:solidFill>
                            <a:schemeClr val="bg1"/>
                          </a:solidFill>
                          <a:effectLst/>
                          <a:latin typeface="Calibri"/>
                          <a:ea typeface="Times New Roman"/>
                        </a:rPr>
                        <a:t>TRAVAUX RÉGLEMENTÉS</a:t>
                      </a:r>
                      <a:endParaRPr lang="fr-FR" sz="1200" dirty="0">
                        <a:solidFill>
                          <a:schemeClr val="bg1"/>
                        </a:solidFill>
                        <a:effectLst/>
                        <a:latin typeface="Times New Roman"/>
                        <a:ea typeface="Times New Roman"/>
                      </a:endParaRPr>
                    </a:p>
                    <a:p>
                      <a:pPr marR="24130" algn="ctr">
                        <a:spcAft>
                          <a:spcPts val="0"/>
                        </a:spcAft>
                      </a:pPr>
                      <a:r>
                        <a:rPr lang="fr-FR" sz="1200" b="1" dirty="0">
                          <a:solidFill>
                            <a:schemeClr val="bg1"/>
                          </a:solidFill>
                          <a:effectLst/>
                          <a:latin typeface="Calibri"/>
                          <a:ea typeface="Times New Roman"/>
                        </a:rPr>
                        <a:t>(soumis à déclaration à l’IT)</a:t>
                      </a:r>
                      <a:endParaRPr lang="fr-FR" sz="1200" dirty="0">
                        <a:solidFill>
                          <a:schemeClr val="bg1"/>
                        </a:solidFill>
                        <a:effectLst/>
                        <a:latin typeface="Times New Roman"/>
                        <a:ea typeface="Times New Roman"/>
                      </a:endParaRPr>
                    </a:p>
                  </a:txBody>
                  <a:tcPr marL="50045" marR="50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6447807">
                <a:tc>
                  <a:txBody>
                    <a:bodyPr/>
                    <a:lstStyle/>
                    <a:p>
                      <a:pPr marL="342900" lvl="0" indent="-342900" algn="l">
                        <a:spcAft>
                          <a:spcPts val="0"/>
                        </a:spcAft>
                        <a:buClr>
                          <a:srgbClr val="808080"/>
                        </a:buClr>
                        <a:buSzPts val="900"/>
                        <a:buFont typeface="Wingdings"/>
                        <a:buChar char=""/>
                      </a:pPr>
                      <a:r>
                        <a:rPr lang="fr-FR" sz="1200" dirty="0">
                          <a:effectLst/>
                          <a:latin typeface="Calibri"/>
                          <a:ea typeface="Times New Roman"/>
                        </a:rPr>
                        <a:t>Travaux exposant à des agents biologiques de groupe 3 ou 4</a:t>
                      </a:r>
                      <a:endParaRPr lang="fr-FR" sz="12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200" dirty="0">
                          <a:effectLst/>
                          <a:latin typeface="Calibri"/>
                          <a:ea typeface="Times New Roman"/>
                        </a:rPr>
                        <a:t>Travaux exposant à un niveau d’empoussièrement en fibres d’amiante de niveaux 2 et 3</a:t>
                      </a:r>
                      <a:endParaRPr lang="fr-FR" sz="12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200" dirty="0">
                          <a:effectLst/>
                          <a:latin typeface="Calibri"/>
                          <a:ea typeface="Times New Roman"/>
                        </a:rPr>
                        <a:t>Travaux exposant aux vibrations mécaniques au-delà des VLEP</a:t>
                      </a:r>
                      <a:endParaRPr lang="fr-FR" sz="12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200" dirty="0">
                          <a:effectLst/>
                          <a:latin typeface="Calibri"/>
                          <a:ea typeface="Times New Roman"/>
                        </a:rPr>
                        <a:t>Travaux en milieu hyperbare</a:t>
                      </a:r>
                      <a:endParaRPr lang="fr-FR" sz="1200" dirty="0">
                        <a:effectLst/>
                        <a:latin typeface="Times New Roman"/>
                        <a:ea typeface="Times New Roman"/>
                      </a:endParaRPr>
                    </a:p>
                    <a:p>
                      <a:pPr algn="ctr">
                        <a:spcAft>
                          <a:spcPts val="0"/>
                        </a:spcAft>
                      </a:pPr>
                      <a:r>
                        <a:rPr lang="fr-FR" sz="1200" b="1" i="1" dirty="0">
                          <a:solidFill>
                            <a:srgbClr val="FFFFFF"/>
                          </a:solidFill>
                          <a:effectLst/>
                          <a:latin typeface="Calibri"/>
                          <a:ea typeface="Times New Roman"/>
                        </a:rPr>
                        <a:t>Travaux interdits = aucune dérogation possible</a:t>
                      </a:r>
                      <a:endParaRPr lang="fr-FR" sz="12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200" dirty="0">
                          <a:effectLst/>
                          <a:latin typeface="Calibri"/>
                        </a:rPr>
                        <a:t>Accès sans surveillance à un local avec pièce nue sous tension ou opérations sous tension électrique </a:t>
                      </a:r>
                    </a:p>
                    <a:p>
                      <a:pPr marL="342900" lvl="0" indent="-342900" algn="l">
                        <a:spcAft>
                          <a:spcPts val="0"/>
                        </a:spcAft>
                        <a:buClr>
                          <a:srgbClr val="808080"/>
                        </a:buClr>
                        <a:buSzPts val="900"/>
                        <a:buFont typeface="Wingdings"/>
                        <a:buChar char=""/>
                      </a:pPr>
                      <a:r>
                        <a:rPr lang="fr-FR" sz="1200" dirty="0">
                          <a:effectLst/>
                          <a:latin typeface="Calibri"/>
                          <a:ea typeface="Times New Roman"/>
                        </a:rPr>
                        <a:t>Travaux exposant à des rayonnements ionisants requérant un classement en catégorie A</a:t>
                      </a:r>
                      <a:endParaRPr lang="fr-FR" sz="12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200" dirty="0">
                          <a:effectLst/>
                          <a:latin typeface="Calibri"/>
                          <a:ea typeface="Times New Roman"/>
                        </a:rPr>
                        <a:t>Travaux comportant des risques d’effondrement et d’ensevelissement</a:t>
                      </a:r>
                      <a:endParaRPr lang="fr-FR" sz="12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200" dirty="0">
                          <a:effectLst/>
                          <a:latin typeface="Calibri"/>
                          <a:ea typeface="Times New Roman"/>
                        </a:rPr>
                        <a:t>Conduite de quad ou de tracteurs agricoles ou forestiers non munis de dispositifs de protection contre le renversement ou de dispositif de retenue</a:t>
                      </a:r>
                      <a:endParaRPr lang="fr-FR" sz="12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200" dirty="0">
                          <a:effectLst/>
                          <a:latin typeface="Calibri"/>
                          <a:ea typeface="Times New Roman"/>
                        </a:rPr>
                        <a:t>Travaux en hauteur avec utilisation d’échelles / escabeaux / marchepieds sans respect de l’article R. 4323-63 du code du travail</a:t>
                      </a:r>
                      <a:endParaRPr lang="fr-FR" sz="12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200" dirty="0">
                          <a:effectLst/>
                          <a:latin typeface="Calibri"/>
                          <a:ea typeface="Times New Roman"/>
                        </a:rPr>
                        <a:t>Travaux temporaires en hauteur portant sur les arbres et autres essences ligneuses et semi-ligneuses</a:t>
                      </a:r>
                      <a:endParaRPr lang="fr-FR" sz="12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200" dirty="0">
                          <a:effectLst/>
                          <a:latin typeface="Calibri"/>
                          <a:ea typeface="Times New Roman"/>
                        </a:rPr>
                        <a:t>Travaux exposant à des températures extrêmes</a:t>
                      </a:r>
                      <a:endParaRPr lang="fr-FR" sz="12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200" dirty="0">
                          <a:effectLst/>
                          <a:latin typeface="Calibri"/>
                          <a:ea typeface="Times New Roman"/>
                        </a:rPr>
                        <a:t>Travaux d’abattage, d’euthanasie, d’équarrissage des animaux et travaux  au contact d’animaux féroces ou venimeux.</a:t>
                      </a:r>
                      <a:endParaRPr lang="fr-FR" sz="12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200" dirty="0">
                          <a:effectLst/>
                          <a:latin typeface="Calibri"/>
                          <a:ea typeface="Times New Roman"/>
                          <a:cs typeface="Calibri"/>
                        </a:rPr>
                        <a:t>Travaux exposant à des actes ou représentations à caractère pornographique ou violent.</a:t>
                      </a:r>
                      <a:endParaRPr lang="fr-FR" sz="1200" dirty="0">
                        <a:effectLst/>
                        <a:latin typeface="Times New Roman"/>
                        <a:ea typeface="Times New Roman"/>
                      </a:endParaRPr>
                    </a:p>
                  </a:txBody>
                  <a:tcPr marL="50045" marR="50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spcAft>
                          <a:spcPts val="0"/>
                        </a:spcAft>
                        <a:buClr>
                          <a:srgbClr val="808080"/>
                        </a:buClr>
                        <a:buSzPts val="900"/>
                        <a:buFont typeface="Wingdings"/>
                        <a:buChar char=""/>
                      </a:pPr>
                      <a:r>
                        <a:rPr lang="fr-FR" sz="1400" dirty="0">
                          <a:effectLst/>
                          <a:latin typeface="Calibri"/>
                          <a:ea typeface="Times New Roman"/>
                        </a:rPr>
                        <a:t>Travaux exposant à des agents chimiques dangereux (ACD)</a:t>
                      </a:r>
                      <a:r>
                        <a:rPr lang="fr-FR" sz="1400" b="1" i="1" dirty="0">
                          <a:solidFill>
                            <a:srgbClr val="FFFFFF"/>
                          </a:solidFill>
                          <a:effectLst/>
                          <a:latin typeface="Calibri"/>
                          <a:ea typeface="Times New Roman"/>
                        </a:rPr>
                        <a:t>une possible déclaration de </a:t>
                      </a:r>
                      <a:r>
                        <a:rPr lang="fr-FR" sz="1400" b="1" i="1" dirty="0" err="1">
                          <a:solidFill>
                            <a:srgbClr val="FFFFFF"/>
                          </a:solidFill>
                          <a:effectLst/>
                          <a:latin typeface="Calibri"/>
                          <a:ea typeface="Times New Roman"/>
                        </a:rPr>
                        <a:t>dérogation,esoins</a:t>
                      </a:r>
                      <a:r>
                        <a:rPr lang="fr-FR" sz="1400" b="1" i="1" dirty="0">
                          <a:solidFill>
                            <a:srgbClr val="FFFFFF"/>
                          </a:solidFill>
                          <a:effectLst/>
                          <a:latin typeface="Calibri"/>
                          <a:ea typeface="Times New Roman"/>
                        </a:rPr>
                        <a:t> de la formation du jeune</a:t>
                      </a:r>
                      <a:endParaRPr lang="fr-FR" sz="14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400" dirty="0">
                          <a:effectLst/>
                          <a:latin typeface="Calibri"/>
                        </a:rPr>
                        <a:t>Travaux exposant à un niveau d’empoussièrement en fibres d’amiante de niveau 1 </a:t>
                      </a:r>
                    </a:p>
                    <a:p>
                      <a:pPr marL="342900" lvl="0" indent="-342900" algn="l">
                        <a:spcAft>
                          <a:spcPts val="0"/>
                        </a:spcAft>
                        <a:buClr>
                          <a:srgbClr val="808080"/>
                        </a:buClr>
                        <a:buSzPts val="900"/>
                        <a:buFont typeface="Wingdings"/>
                        <a:buChar char=""/>
                      </a:pPr>
                      <a:r>
                        <a:rPr lang="fr-FR" sz="1400" dirty="0">
                          <a:effectLst/>
                          <a:latin typeface="Calibri"/>
                          <a:ea typeface="Times New Roman"/>
                        </a:rPr>
                        <a:t>Travaux exposant à des </a:t>
                      </a:r>
                      <a:endParaRPr lang="fr-FR" sz="1400" dirty="0">
                        <a:effectLst/>
                        <a:latin typeface="Times New Roman"/>
                        <a:ea typeface="Times New Roman"/>
                      </a:endParaRPr>
                    </a:p>
                    <a:p>
                      <a:pPr marL="149225" algn="l">
                        <a:spcAft>
                          <a:spcPts val="0"/>
                        </a:spcAft>
                      </a:pPr>
                      <a:r>
                        <a:rPr lang="fr-FR" sz="1400" dirty="0">
                          <a:effectLst/>
                          <a:latin typeface="Calibri"/>
                          <a:ea typeface="Times New Roman"/>
                        </a:rPr>
                        <a:t>rayonnements </a:t>
                      </a:r>
                      <a:endParaRPr lang="fr-FR" sz="14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400" dirty="0">
                          <a:effectLst/>
                          <a:latin typeface="Calibri"/>
                          <a:ea typeface="Times New Roman"/>
                        </a:rPr>
                        <a:t>Interventions en milieu hyperbare</a:t>
                      </a:r>
                      <a:endParaRPr lang="fr-FR" sz="14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400" dirty="0">
                          <a:effectLst/>
                          <a:latin typeface="Calibri"/>
                          <a:ea typeface="Times New Roman"/>
                        </a:rPr>
                        <a:t>Conduite d’équipements de </a:t>
                      </a:r>
                      <a:endParaRPr lang="fr-FR" sz="1400" dirty="0">
                        <a:effectLst/>
                        <a:latin typeface="Times New Roman"/>
                        <a:ea typeface="Times New Roman"/>
                      </a:endParaRPr>
                    </a:p>
                    <a:p>
                      <a:pPr marL="149225" algn="l">
                        <a:spcAft>
                          <a:spcPts val="0"/>
                        </a:spcAft>
                      </a:pPr>
                      <a:r>
                        <a:rPr lang="fr-FR" sz="1400" dirty="0">
                          <a:effectLst/>
                          <a:latin typeface="Calibri"/>
                          <a:ea typeface="Times New Roman"/>
                        </a:rPr>
                        <a:t>travail mobiles automoteurs et</a:t>
                      </a:r>
                      <a:endParaRPr lang="fr-FR" sz="1400" dirty="0">
                        <a:effectLst/>
                        <a:latin typeface="Times New Roman"/>
                        <a:ea typeface="Times New Roman"/>
                      </a:endParaRPr>
                    </a:p>
                    <a:p>
                      <a:pPr marL="149225" algn="l">
                        <a:spcAft>
                          <a:spcPts val="0"/>
                        </a:spcAft>
                      </a:pPr>
                      <a:r>
                        <a:rPr lang="fr-FR" sz="1400" dirty="0">
                          <a:effectLst/>
                          <a:latin typeface="Calibri"/>
                          <a:ea typeface="Times New Roman"/>
                        </a:rPr>
                        <a:t>d’équipements de travail </a:t>
                      </a:r>
                      <a:endParaRPr lang="fr-FR" sz="1400" dirty="0">
                        <a:effectLst/>
                        <a:latin typeface="Times New Roman"/>
                        <a:ea typeface="Times New Roman"/>
                      </a:endParaRPr>
                    </a:p>
                    <a:p>
                      <a:pPr marL="149225" algn="l">
                        <a:spcAft>
                          <a:spcPts val="0"/>
                        </a:spcAft>
                      </a:pPr>
                      <a:r>
                        <a:rPr lang="fr-FR" sz="1400" dirty="0">
                          <a:effectLst/>
                          <a:latin typeface="Calibri"/>
                          <a:ea typeface="Times New Roman"/>
                        </a:rPr>
                        <a:t>servant au levage  de charges et </a:t>
                      </a:r>
                      <a:endParaRPr lang="fr-FR" sz="1400" dirty="0">
                        <a:effectLst/>
                        <a:latin typeface="Times New Roman"/>
                        <a:ea typeface="Times New Roman"/>
                      </a:endParaRPr>
                    </a:p>
                    <a:p>
                      <a:pPr marL="149225" algn="l">
                        <a:spcAft>
                          <a:spcPts val="0"/>
                        </a:spcAft>
                      </a:pPr>
                      <a:r>
                        <a:rPr lang="fr-FR" sz="1400" dirty="0">
                          <a:effectLst/>
                          <a:latin typeface="Calibri"/>
                          <a:ea typeface="Times New Roman"/>
                        </a:rPr>
                        <a:t>et de personnes (sous réserve que </a:t>
                      </a:r>
                      <a:endParaRPr lang="fr-FR" sz="1400" dirty="0">
                        <a:effectLst/>
                        <a:latin typeface="Times New Roman"/>
                        <a:ea typeface="Times New Roman"/>
                      </a:endParaRPr>
                    </a:p>
                    <a:p>
                      <a:pPr marL="149225" algn="l">
                        <a:spcAft>
                          <a:spcPts val="0"/>
                        </a:spcAft>
                      </a:pPr>
                      <a:r>
                        <a:rPr lang="fr-FR" sz="1400" dirty="0">
                          <a:effectLst/>
                          <a:latin typeface="Calibri"/>
                          <a:ea typeface="Times New Roman"/>
                        </a:rPr>
                        <a:t>les conditions visées au c) ci-dessous</a:t>
                      </a:r>
                      <a:endParaRPr lang="fr-FR" sz="1400" dirty="0">
                        <a:effectLst/>
                        <a:latin typeface="Times New Roman"/>
                        <a:ea typeface="Times New Roman"/>
                      </a:endParaRPr>
                    </a:p>
                    <a:p>
                      <a:pPr marL="149225" algn="l">
                        <a:spcAft>
                          <a:spcPts val="0"/>
                        </a:spcAft>
                      </a:pPr>
                      <a:r>
                        <a:rPr lang="fr-FR" sz="1400" dirty="0">
                          <a:effectLst/>
                          <a:latin typeface="Calibri"/>
                          <a:ea typeface="Times New Roman"/>
                        </a:rPr>
                        <a:t>ne soient pas remplies)</a:t>
                      </a:r>
                      <a:endParaRPr lang="fr-FR" sz="14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400" dirty="0">
                          <a:effectLst/>
                          <a:latin typeface="Calibri"/>
                          <a:ea typeface="Times New Roman"/>
                        </a:rPr>
                        <a:t>Travaux nécessitant l’utilisation</a:t>
                      </a:r>
                      <a:endParaRPr lang="fr-FR" sz="1400" dirty="0">
                        <a:effectLst/>
                        <a:latin typeface="Times New Roman"/>
                        <a:ea typeface="Times New Roman"/>
                      </a:endParaRPr>
                    </a:p>
                    <a:p>
                      <a:pPr marL="149225" algn="l">
                        <a:spcAft>
                          <a:spcPts val="0"/>
                        </a:spcAft>
                      </a:pPr>
                      <a:r>
                        <a:rPr lang="fr-FR" sz="1400" dirty="0">
                          <a:effectLst/>
                          <a:latin typeface="Calibri"/>
                          <a:ea typeface="Times New Roman"/>
                        </a:rPr>
                        <a:t> d’équipements de travail</a:t>
                      </a:r>
                      <a:endParaRPr lang="fr-FR" sz="14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400" dirty="0">
                          <a:effectLst/>
                          <a:latin typeface="Calibri"/>
                          <a:ea typeface="Times New Roman"/>
                        </a:rPr>
                        <a:t>Travaux temporaires en hauteur à l’aide d’EPI si impossibilité technique de recourir à des protections collectives</a:t>
                      </a:r>
                      <a:endParaRPr lang="fr-FR" sz="14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400" dirty="0">
                          <a:effectLst/>
                          <a:latin typeface="Calibri"/>
                          <a:ea typeface="Times New Roman"/>
                        </a:rPr>
                        <a:t>Travaux de montage/démontage des </a:t>
                      </a:r>
                      <a:endParaRPr lang="fr-FR" sz="1400" dirty="0">
                        <a:effectLst/>
                        <a:latin typeface="Times New Roman"/>
                        <a:ea typeface="Times New Roman"/>
                      </a:endParaRPr>
                    </a:p>
                    <a:p>
                      <a:pPr marL="160020" algn="l">
                        <a:spcAft>
                          <a:spcPts val="0"/>
                        </a:spcAft>
                      </a:pPr>
                      <a:r>
                        <a:rPr lang="fr-FR" sz="1400" dirty="0">
                          <a:effectLst/>
                          <a:latin typeface="Calibri"/>
                          <a:ea typeface="Times New Roman"/>
                        </a:rPr>
                        <a:t>échafaudages </a:t>
                      </a:r>
                      <a:endParaRPr lang="fr-FR" sz="14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400" dirty="0">
                          <a:effectLst/>
                          <a:latin typeface="Calibri"/>
                          <a:ea typeface="Times New Roman"/>
                        </a:rPr>
                        <a:t>Travaux avec des appareils sous pression</a:t>
                      </a:r>
                      <a:endParaRPr lang="fr-FR" sz="14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400" dirty="0">
                          <a:effectLst/>
                          <a:latin typeface="Calibri"/>
                          <a:ea typeface="Times New Roman"/>
                        </a:rPr>
                        <a:t>Travaux en milieu confiné</a:t>
                      </a:r>
                      <a:endParaRPr lang="fr-FR" sz="1400" dirty="0">
                        <a:effectLst/>
                        <a:latin typeface="Times New Roman"/>
                        <a:ea typeface="Times New Roman"/>
                      </a:endParaRPr>
                    </a:p>
                    <a:p>
                      <a:pPr marL="342900" lvl="0" indent="-342900" algn="l">
                        <a:spcAft>
                          <a:spcPts val="0"/>
                        </a:spcAft>
                        <a:buClr>
                          <a:srgbClr val="808080"/>
                        </a:buClr>
                        <a:buSzPts val="900"/>
                        <a:buFont typeface="Wingdings"/>
                        <a:buChar char=""/>
                      </a:pPr>
                      <a:r>
                        <a:rPr lang="fr-FR" sz="1400" dirty="0">
                          <a:effectLst/>
                          <a:latin typeface="Calibri"/>
                          <a:ea typeface="Times New Roman"/>
                        </a:rPr>
                        <a:t>Travaux en contact du verre et du métal en fusion</a:t>
                      </a:r>
                      <a:endParaRPr lang="fr-FR" sz="1400" dirty="0">
                        <a:effectLst/>
                        <a:latin typeface="Times New Roman"/>
                        <a:ea typeface="Times New Roman"/>
                      </a:endParaRPr>
                    </a:p>
                    <a:p>
                      <a:pPr marL="160020" algn="l">
                        <a:spcAft>
                          <a:spcPts val="0"/>
                        </a:spcAft>
                      </a:pPr>
                      <a:r>
                        <a:rPr lang="fr-FR" sz="1400" b="1" dirty="0">
                          <a:effectLst/>
                          <a:latin typeface="Calibri"/>
                          <a:ea typeface="Times New Roman"/>
                        </a:rPr>
                        <a:t> </a:t>
                      </a:r>
                      <a:endParaRPr lang="fr-FR" sz="1400" dirty="0">
                        <a:effectLst/>
                        <a:latin typeface="Times New Roman"/>
                        <a:ea typeface="Times New Roman"/>
                      </a:endParaRPr>
                    </a:p>
                  </a:txBody>
                  <a:tcPr marL="50045" marR="50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AutoShape 3"/>
          <p:cNvSpPr>
            <a:spLocks noChangeShapeType="1"/>
          </p:cNvSpPr>
          <p:nvPr/>
        </p:nvSpPr>
        <p:spPr bwMode="auto">
          <a:xfrm>
            <a:off x="6188075" y="1695451"/>
            <a:ext cx="285750" cy="1588"/>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Forme automatique 2"/>
          <p:cNvSpPr>
            <a:spLocks noChangeArrowheads="1"/>
          </p:cNvSpPr>
          <p:nvPr/>
        </p:nvSpPr>
        <p:spPr bwMode="auto">
          <a:xfrm>
            <a:off x="7668344" y="2563813"/>
            <a:ext cx="1257300" cy="1371600"/>
          </a:xfrm>
          <a:prstGeom prst="bracketPair">
            <a:avLst>
              <a:gd name="adj" fmla="val 16667"/>
            </a:avLst>
          </a:prstGeom>
          <a:solidFill>
            <a:srgbClr val="4F81BD"/>
          </a:solidFill>
          <a:ln w="38100">
            <a:solidFill>
              <a:srgbClr val="F2F2F2"/>
            </a:solidFill>
            <a:round/>
            <a:headEnd/>
            <a:tailEnd/>
          </a:ln>
          <a:effectLst>
            <a:outerShdw dist="28398" dir="3806097" algn="ctr" rotWithShape="0">
              <a:srgbClr val="243F60">
                <a:alpha val="50000"/>
              </a:srgbClr>
            </a:outerShdw>
          </a:effectLst>
        </p:spPr>
        <p:txBody>
          <a:bodyPr vert="horz" wrap="square" lIns="45720" tIns="45720" rIns="4572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50" b="0" i="0" u="none" strike="noStrike" cap="none" normalizeH="0" baseline="0" dirty="0">
                <a:ln>
                  <a:noFill/>
                </a:ln>
                <a:solidFill>
                  <a:schemeClr val="tx1"/>
                </a:solidFill>
                <a:effectLst/>
                <a:latin typeface="Arial" pitchFamily="34" charset="0"/>
                <a:cs typeface="Arial" pitchFamily="34" charset="0"/>
              </a:rPr>
              <a:t>Seuls les travaux mentionnés dans la colonne de droite sont visés par une possible demande de dérogation</a:t>
            </a:r>
          </a:p>
        </p:txBody>
      </p:sp>
      <p:sp>
        <p:nvSpPr>
          <p:cNvPr id="6" name="AutoShape 2"/>
          <p:cNvSpPr>
            <a:spLocks noChangeArrowheads="1"/>
          </p:cNvSpPr>
          <p:nvPr/>
        </p:nvSpPr>
        <p:spPr bwMode="auto">
          <a:xfrm>
            <a:off x="-45719" y="3190235"/>
            <a:ext cx="45719" cy="745177"/>
          </a:xfrm>
          <a:prstGeom prst="bracketPair">
            <a:avLst>
              <a:gd name="adj" fmla="val 16667"/>
            </a:avLst>
          </a:prstGeom>
          <a:solidFill>
            <a:srgbClr val="4F81BD"/>
          </a:solidFill>
          <a:ln w="38100">
            <a:solidFill>
              <a:srgbClr val="F2F2F2"/>
            </a:solidFill>
            <a:round/>
            <a:headEnd/>
            <a:tailEnd/>
          </a:ln>
          <a:effectLst>
            <a:outerShdw dist="28398" dir="3806097" algn="ctr" rotWithShape="0">
              <a:srgbClr val="243F60">
                <a:alpha val="50000"/>
              </a:srgbClr>
            </a:outerShdw>
          </a:effectLst>
        </p:spPr>
        <p:txBody>
          <a:bodyPr vert="horz" wrap="square" lIns="45720" tIns="45720" rIns="4572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dirty="0" err="1">
                <a:ln>
                  <a:noFill/>
                </a:ln>
                <a:solidFill>
                  <a:schemeClr val="tx1"/>
                </a:solidFill>
                <a:effectLst/>
                <a:latin typeface="Arial" pitchFamily="34" charset="0"/>
                <a:cs typeface="Arial" pitchFamily="34" charset="0"/>
              </a:rPr>
              <a:t>trava</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11017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D46CA13-3B6C-450F-B482-E14FF8580A52}" type="slidenum">
              <a:rPr lang="fr-FR" smtClean="0"/>
              <a:pPr>
                <a:defRPr/>
              </a:pPr>
              <a:t>9</a:t>
            </a:fld>
            <a:endParaRPr lang="fr-FR" dirty="0"/>
          </a:p>
        </p:txBody>
      </p:sp>
      <p:sp>
        <p:nvSpPr>
          <p:cNvPr id="20483" name="Titre 1"/>
          <p:cNvSpPr>
            <a:spLocks noGrp="1"/>
          </p:cNvSpPr>
          <p:nvPr>
            <p:ph type="title" idx="4294967295"/>
          </p:nvPr>
        </p:nvSpPr>
        <p:spPr>
          <a:xfrm>
            <a:off x="2024067" y="188914"/>
            <a:ext cx="7119937" cy="1152525"/>
          </a:xfrm>
        </p:spPr>
        <p:txBody>
          <a:bodyPr>
            <a:normAutofit/>
          </a:bodyPr>
          <a:lstStyle/>
          <a:p>
            <a:pPr algn="ctr"/>
            <a:r>
              <a:rPr lang="fr-FR" altLang="fr-FR" sz="2400" dirty="0">
                <a:solidFill>
                  <a:srgbClr val="C00000"/>
                </a:solidFill>
              </a:rPr>
              <a:t>Les travaux interdits (sans dérogation possible)</a:t>
            </a:r>
          </a:p>
        </p:txBody>
      </p:sp>
      <p:sp>
        <p:nvSpPr>
          <p:cNvPr id="20484" name="ZoneTexte 1"/>
          <p:cNvSpPr txBox="1">
            <a:spLocks noChangeArrowheads="1"/>
          </p:cNvSpPr>
          <p:nvPr/>
        </p:nvSpPr>
        <p:spPr bwMode="auto">
          <a:xfrm>
            <a:off x="2011367" y="1484786"/>
            <a:ext cx="6665093" cy="6061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lvl="0" algn="just" defTabSz="457200">
              <a:lnSpc>
                <a:spcPct val="90000"/>
              </a:lnSpc>
              <a:buClrTx/>
            </a:pPr>
            <a:r>
              <a:rPr lang="fr-FR" altLang="fr-FR" dirty="0">
                <a:solidFill>
                  <a:prstClr val="black"/>
                </a:solidFill>
                <a:ea typeface="ＭＳ Ｐゴシック" charset="-128"/>
              </a:rPr>
              <a:t>Travaux exposant à des </a:t>
            </a:r>
            <a:r>
              <a:rPr lang="fr-FR" altLang="fr-FR" b="1" dirty="0">
                <a:solidFill>
                  <a:prstClr val="black"/>
                </a:solidFill>
                <a:ea typeface="ＭＳ Ｐゴシック" charset="-128"/>
              </a:rPr>
              <a:t>actes ou représentations à caractère pornographique ou violent</a:t>
            </a:r>
            <a:r>
              <a:rPr lang="fr-FR" altLang="fr-FR" dirty="0">
                <a:solidFill>
                  <a:prstClr val="black"/>
                </a:solidFill>
                <a:ea typeface="ＭＳ Ｐゴシック" charset="-128"/>
              </a:rPr>
              <a:t> </a:t>
            </a:r>
            <a:r>
              <a:rPr lang="fr-FR" altLang="fr-FR" dirty="0">
                <a:solidFill>
                  <a:srgbClr val="EB660B"/>
                </a:solidFill>
                <a:ea typeface="ＭＳ Ｐゴシック" charset="-128"/>
              </a:rPr>
              <a:t>(article D. 4153-16)</a:t>
            </a:r>
          </a:p>
          <a:p>
            <a:pPr lvl="0" algn="just" defTabSz="457200">
              <a:lnSpc>
                <a:spcPct val="90000"/>
              </a:lnSpc>
              <a:buClrTx/>
              <a:buNone/>
            </a:pPr>
            <a:endParaRPr lang="fr-FR" altLang="fr-FR" dirty="0">
              <a:solidFill>
                <a:srgbClr val="EB660B"/>
              </a:solidFill>
              <a:ea typeface="ＭＳ Ｐゴシック" charset="-128"/>
            </a:endParaRPr>
          </a:p>
          <a:p>
            <a:pPr lvl="0" algn="just" defTabSz="457200">
              <a:lnSpc>
                <a:spcPct val="90000"/>
              </a:lnSpc>
              <a:buClrTx/>
              <a:buNone/>
            </a:pPr>
            <a:endParaRPr lang="fr-FR" altLang="fr-FR" sz="900" dirty="0">
              <a:solidFill>
                <a:srgbClr val="EB660B"/>
              </a:solidFill>
              <a:ea typeface="ＭＳ Ｐゴシック" charset="-128"/>
            </a:endParaRPr>
          </a:p>
          <a:p>
            <a:pPr lvl="0" algn="just" defTabSz="457200">
              <a:lnSpc>
                <a:spcPct val="90000"/>
              </a:lnSpc>
              <a:buClrTx/>
            </a:pPr>
            <a:r>
              <a:rPr lang="fr-FR" altLang="fr-FR" dirty="0">
                <a:solidFill>
                  <a:schemeClr val="tx1"/>
                </a:solidFill>
                <a:ea typeface="ＭＳ Ｐゴシック" charset="-128"/>
              </a:rPr>
              <a:t>Travaux exposant à l’amiante: niveaux 2 et 3 d’empoussièrement </a:t>
            </a:r>
            <a:r>
              <a:rPr lang="fr-FR" altLang="fr-FR" dirty="0">
                <a:solidFill>
                  <a:schemeClr val="accent6"/>
                </a:solidFill>
                <a:ea typeface="ＭＳ Ｐゴシック" charset="-128"/>
              </a:rPr>
              <a:t>(</a:t>
            </a:r>
            <a:r>
              <a:rPr lang="fr-FR" altLang="fr-FR" dirty="0">
                <a:solidFill>
                  <a:srgbClr val="EB660B"/>
                </a:solidFill>
                <a:ea typeface="ＭＳ Ｐゴシック" charset="-128"/>
              </a:rPr>
              <a:t>D. 4153-17 et D4153-18)</a:t>
            </a:r>
          </a:p>
          <a:p>
            <a:pPr lvl="0" algn="just" defTabSz="457200">
              <a:lnSpc>
                <a:spcPct val="90000"/>
              </a:lnSpc>
              <a:buClrTx/>
              <a:buNone/>
            </a:pPr>
            <a:endParaRPr lang="fr-FR" altLang="fr-FR" sz="900" dirty="0">
              <a:solidFill>
                <a:srgbClr val="EB660B"/>
              </a:solidFill>
              <a:ea typeface="ＭＳ Ｐゴシック" charset="-128"/>
            </a:endParaRPr>
          </a:p>
          <a:p>
            <a:pPr lvl="0" algn="just" defTabSz="457200">
              <a:lnSpc>
                <a:spcPct val="90000"/>
              </a:lnSpc>
              <a:buClrTx/>
              <a:buNone/>
            </a:pPr>
            <a:endParaRPr lang="fr-FR" altLang="fr-FR" sz="900" dirty="0">
              <a:solidFill>
                <a:srgbClr val="EB660B"/>
              </a:solidFill>
              <a:ea typeface="ＭＳ Ｐゴシック" charset="-128"/>
            </a:endParaRPr>
          </a:p>
          <a:p>
            <a:pPr lvl="0" algn="just" defTabSz="457200">
              <a:lnSpc>
                <a:spcPct val="90000"/>
              </a:lnSpc>
              <a:buClrTx/>
            </a:pPr>
            <a:r>
              <a:rPr lang="fr-FR" altLang="fr-FR" dirty="0">
                <a:solidFill>
                  <a:prstClr val="black"/>
                </a:solidFill>
                <a:ea typeface="ＭＳ Ｐゴシック" charset="-128"/>
              </a:rPr>
              <a:t>Travaux exposant à des </a:t>
            </a:r>
            <a:r>
              <a:rPr lang="fr-FR" altLang="fr-FR" b="1" dirty="0">
                <a:solidFill>
                  <a:prstClr val="black"/>
                </a:solidFill>
                <a:ea typeface="ＭＳ Ｐゴシック" charset="-128"/>
              </a:rPr>
              <a:t>agents biologiques de groupe 3 ou 4</a:t>
            </a:r>
            <a:r>
              <a:rPr lang="fr-FR" altLang="fr-FR" dirty="0">
                <a:solidFill>
                  <a:prstClr val="black"/>
                </a:solidFill>
                <a:ea typeface="ＭＳ Ｐゴシック" charset="-128"/>
              </a:rPr>
              <a:t> </a:t>
            </a:r>
            <a:r>
              <a:rPr lang="fr-FR" altLang="fr-FR" dirty="0">
                <a:solidFill>
                  <a:srgbClr val="EB660B"/>
                </a:solidFill>
                <a:ea typeface="ＭＳ Ｐゴシック" charset="-128"/>
              </a:rPr>
              <a:t>(articles D.4153-19 et R.4421-3)</a:t>
            </a:r>
          </a:p>
          <a:p>
            <a:pPr lvl="0" algn="just" defTabSz="457200">
              <a:lnSpc>
                <a:spcPct val="90000"/>
              </a:lnSpc>
              <a:buClrTx/>
              <a:buNone/>
            </a:pPr>
            <a:endParaRPr lang="fr-FR" altLang="fr-FR" sz="900" dirty="0">
              <a:solidFill>
                <a:srgbClr val="EB660B"/>
              </a:solidFill>
              <a:ea typeface="ＭＳ Ｐゴシック" charset="-128"/>
            </a:endParaRPr>
          </a:p>
          <a:p>
            <a:pPr lvl="0" algn="just" defTabSz="457200">
              <a:lnSpc>
                <a:spcPct val="90000"/>
              </a:lnSpc>
              <a:buClrTx/>
              <a:buNone/>
            </a:pPr>
            <a:endParaRPr lang="fr-FR" altLang="fr-FR" sz="900" dirty="0">
              <a:solidFill>
                <a:srgbClr val="EB660B"/>
              </a:solidFill>
              <a:ea typeface="ＭＳ Ｐゴシック" charset="-128"/>
            </a:endParaRPr>
          </a:p>
          <a:p>
            <a:pPr lvl="0" algn="just" defTabSz="457200">
              <a:lnSpc>
                <a:spcPct val="90000"/>
              </a:lnSpc>
              <a:buClrTx/>
            </a:pPr>
            <a:r>
              <a:rPr lang="fr-FR" altLang="fr-FR" dirty="0">
                <a:solidFill>
                  <a:prstClr val="black"/>
                </a:solidFill>
                <a:ea typeface="ＭＳ Ｐゴシック" charset="-128"/>
              </a:rPr>
              <a:t>Travaux exposant à un </a:t>
            </a:r>
            <a:r>
              <a:rPr lang="fr-FR" altLang="fr-FR" b="1" dirty="0">
                <a:solidFill>
                  <a:prstClr val="black"/>
                </a:solidFill>
                <a:ea typeface="ＭＳ Ｐゴシック" charset="-128"/>
              </a:rPr>
              <a:t>niveau de vibration supérieur à 2,5 m/s</a:t>
            </a:r>
            <a:r>
              <a:rPr lang="fr-FR" altLang="fr-FR" b="1" baseline="36000" dirty="0">
                <a:solidFill>
                  <a:prstClr val="black"/>
                </a:solidFill>
                <a:ea typeface="ＭＳ Ｐゴシック" charset="-128"/>
              </a:rPr>
              <a:t>2</a:t>
            </a:r>
            <a:r>
              <a:rPr lang="fr-FR" altLang="fr-FR" baseline="30000" dirty="0">
                <a:solidFill>
                  <a:prstClr val="black"/>
                </a:solidFill>
                <a:ea typeface="ＭＳ Ｐゴシック" charset="-128"/>
              </a:rPr>
              <a:t> </a:t>
            </a:r>
            <a:r>
              <a:rPr lang="fr-FR" altLang="fr-FR" dirty="0">
                <a:solidFill>
                  <a:prstClr val="black"/>
                </a:solidFill>
                <a:ea typeface="ＭＳ Ｐゴシック" charset="-128"/>
              </a:rPr>
              <a:t>pour les </a:t>
            </a:r>
            <a:r>
              <a:rPr lang="fr-FR" altLang="fr-FR" b="1" dirty="0">
                <a:solidFill>
                  <a:prstClr val="black"/>
                </a:solidFill>
                <a:ea typeface="ＭＳ Ｐゴシック" charset="-128"/>
              </a:rPr>
              <a:t>mains et les bras</a:t>
            </a:r>
            <a:r>
              <a:rPr lang="fr-FR" altLang="fr-FR" dirty="0">
                <a:solidFill>
                  <a:prstClr val="black"/>
                </a:solidFill>
                <a:ea typeface="ＭＳ Ｐゴシック" charset="-128"/>
              </a:rPr>
              <a:t>, et à </a:t>
            </a:r>
            <a:r>
              <a:rPr lang="fr-FR" altLang="fr-FR" b="1" dirty="0">
                <a:solidFill>
                  <a:prstClr val="black"/>
                </a:solidFill>
                <a:ea typeface="ＭＳ Ｐゴシック" charset="-128"/>
              </a:rPr>
              <a:t>0,5 m/s</a:t>
            </a:r>
            <a:r>
              <a:rPr lang="fr-FR" altLang="fr-FR" b="1" baseline="36000" dirty="0">
                <a:solidFill>
                  <a:prstClr val="black"/>
                </a:solidFill>
                <a:ea typeface="ＭＳ Ｐゴシック" charset="-128"/>
              </a:rPr>
              <a:t>2</a:t>
            </a:r>
            <a:r>
              <a:rPr lang="fr-FR" altLang="fr-FR" dirty="0">
                <a:solidFill>
                  <a:prstClr val="black"/>
                </a:solidFill>
                <a:ea typeface="ＭＳ Ｐゴシック" charset="-128"/>
              </a:rPr>
              <a:t> pour </a:t>
            </a:r>
            <a:r>
              <a:rPr lang="fr-FR" altLang="fr-FR" b="1" dirty="0">
                <a:solidFill>
                  <a:prstClr val="black"/>
                </a:solidFill>
                <a:ea typeface="ＭＳ Ｐゴシック" charset="-128"/>
              </a:rPr>
              <a:t>l’ensemble du corps</a:t>
            </a:r>
            <a:r>
              <a:rPr lang="fr-FR" altLang="fr-FR" dirty="0">
                <a:solidFill>
                  <a:prstClr val="black"/>
                </a:solidFill>
                <a:ea typeface="ＭＳ Ｐゴシック" charset="-128"/>
              </a:rPr>
              <a:t> </a:t>
            </a:r>
            <a:r>
              <a:rPr lang="fr-FR" altLang="fr-FR" dirty="0">
                <a:solidFill>
                  <a:srgbClr val="EB660B"/>
                </a:solidFill>
                <a:ea typeface="ＭＳ Ｐゴシック" charset="-128"/>
              </a:rPr>
              <a:t>(articles D.4153-20 et R.4443-2)</a:t>
            </a: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None/>
            </a:pPr>
            <a:r>
              <a:rPr lang="fr-FR" altLang="fr-FR" dirty="0">
                <a:solidFill>
                  <a:schemeClr val="tx1"/>
                </a:solidFill>
              </a:rPr>
              <a:t>		</a:t>
            </a: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a:t>
            </a:r>
          </a:p>
        </p:txBody>
      </p:sp>
      <p:sp>
        <p:nvSpPr>
          <p:cNvPr id="5" name="Rectangle 1026"/>
          <p:cNvSpPr>
            <a:spLocks noChangeArrowheads="1"/>
          </p:cNvSpPr>
          <p:nvPr/>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3"/>
              </a:buBlip>
              <a:defRPr>
                <a:solidFill>
                  <a:srgbClr val="58585A"/>
                </a:solidFill>
                <a:latin typeface="Arial" charset="0"/>
              </a:defRPr>
            </a:lvl1pPr>
            <a:lvl2pPr marL="742950" indent="-285750" eaLnBrk="0" hangingPunct="0">
              <a:spcBef>
                <a:spcPct val="20000"/>
              </a:spcBef>
              <a:buClr>
                <a:srgbClr val="B0BC00"/>
              </a:buClr>
              <a:buSzPct val="50000"/>
              <a:buBlip>
                <a:blip r:embed="rId3"/>
              </a:buBlip>
              <a:defRPr sz="1600">
                <a:solidFill>
                  <a:srgbClr val="58585A"/>
                </a:solidFill>
                <a:latin typeface="Arial" charset="0"/>
              </a:defRPr>
            </a:lvl2pPr>
            <a:lvl3pPr marL="1143000" indent="-228600" eaLnBrk="0" hangingPunct="0">
              <a:spcBef>
                <a:spcPct val="20000"/>
              </a:spcBef>
              <a:buClr>
                <a:srgbClr val="B0BC00"/>
              </a:buClr>
              <a:buSzPct val="50000"/>
              <a:buBlip>
                <a:blip r:embed="rId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a:solidFill>
                  <a:schemeClr val="bg1"/>
                </a:solidFill>
              </a:rPr>
              <a:t>DIRECC</a:t>
            </a:r>
            <a:r>
              <a:rPr lang="fr-FR" altLang="fr-FR" sz="8000" b="1" dirty="0">
                <a:solidFill>
                  <a:srgbClr val="00AFD7"/>
                </a:solidFill>
              </a:rPr>
              <a:t>T</a:t>
            </a:r>
            <a:r>
              <a:rPr lang="fr-FR" altLang="fr-FR" sz="8000" b="1" dirty="0">
                <a:solidFill>
                  <a:schemeClr val="bg1"/>
                </a:solidFill>
              </a:rPr>
              <a:t>E</a:t>
            </a:r>
            <a:br>
              <a:rPr lang="fr-FR" altLang="fr-FR" sz="8000" b="1" dirty="0">
                <a:solidFill>
                  <a:schemeClr val="bg1"/>
                </a:solidFill>
              </a:rPr>
            </a:br>
            <a:r>
              <a:rPr lang="fr-FR" altLang="fr-FR" spc="600" dirty="0">
                <a:solidFill>
                  <a:schemeClr val="bg1"/>
                </a:solidFill>
              </a:rPr>
              <a:t>Nouvelle-Aquitaine</a:t>
            </a:r>
          </a:p>
        </p:txBody>
      </p:sp>
    </p:spTree>
    <p:extLst>
      <p:ext uri="{BB962C8B-B14F-4D97-AF65-F5344CB8AC3E}">
        <p14:creationId xmlns:p14="http://schemas.microsoft.com/office/powerpoint/2010/main" val="22652629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668&quot;&gt;&lt;object type=&quot;3&quot; unique_id=&quot;10669&quot;&gt;&lt;property id=&quot;20148&quot; value=&quot;5&quot;/&gt;&lt;property id=&quot;20300&quot; value=&quot;Diapositive 1 - &amp;quot; &amp;quot;&quot;/&gt;&lt;property id=&quot;20307&quot; value=&quot;313&quot;/&gt;&lt;/object&gt;&lt;object type=&quot;3&quot; unique_id=&quot;10670&quot;&gt;&lt;property id=&quot;20148&quot; value=&quot;5&quot;/&gt;&lt;property id=&quot;20300&quot; value=&quot;Diapositive 2 - &amp;quot; &amp;quot;&quot;/&gt;&lt;property id=&quot;20307&quot; value=&quot;373&quot;/&gt;&lt;/object&gt;&lt;object type=&quot;3&quot; unique_id=&quot;10671&quot;&gt;&lt;property id=&quot;20148&quot; value=&quot;5&quot;/&gt;&lt;property id=&quot;20300&quot; value=&quot;Diapositive 3 - &amp;quot; Deux réformes: en 2013 puis en 2015 &amp;quot;&quot;/&gt;&lt;property id=&quot;20307&quot; value=&quot;362&quot;/&gt;&lt;/object&gt;&lt;object type=&quot;3&quot; unique_id=&quot;10672&quot;&gt;&lt;property id=&quot;20148&quot; value=&quot;5&quot;/&gt;&lt;property id=&quot;20300&quot; value=&quot;Diapositive 4&quot;/&gt;&lt;property id=&quot;20307&quot; value=&quot;372&quot;/&gt;&lt;/object&gt;&lt;object type=&quot;3&quot; unique_id=&quot;10673&quot;&gt;&lt;property id=&quot;20148&quot; value=&quot;5&quot;/&gt;&lt;property id=&quot;20300&quot; value=&quot;Diapositive 5&quot;/&gt;&lt;property id=&quot;20307&quot; value=&quot;371&quot;/&gt;&lt;/object&gt;&lt;object type=&quot;3&quot; unique_id=&quot;10674&quot;&gt;&lt;property id=&quot;20148&quot; value=&quot;5&quot;/&gt;&lt;property id=&quot;20300&quot; value=&quot;Diapositive 6 - &amp;quot;1- Le champ d’application : Les travaux interdits aux mineurs ou réglementés/Les possibilités de dérogation&amp;quot;&quot;/&gt;&lt;property id=&quot;20307&quot; value=&quot;287&quot;/&gt;&lt;/object&gt;&lt;object type=&quot;3&quot; unique_id=&quot;10675&quot;&gt;&lt;property id=&quot;20148&quot; value=&quot;5&quot;/&gt;&lt;property id=&quot;20300&quot; value=&quot;Diapositive 7 - &amp;quot;Quels sont les jeunes concernés? &amp;quot;&quot;/&gt;&lt;property id=&quot;20307&quot; value=&quot;374&quot;/&gt;&lt;/object&gt;&lt;object type=&quot;3&quot; unique_id=&quot;10676&quot;&gt;&lt;property id=&quot;20148&quot; value=&quot;5&quot;/&gt;&lt;property id=&quot;20300&quot; value=&quot;Diapositive 8&quot;/&gt;&lt;property id=&quot;20307&quot; value=&quot;361&quot;/&gt;&lt;/object&gt;&lt;object type=&quot;3&quot; unique_id=&quot;10677&quot;&gt;&lt;property id=&quot;20148&quot; value=&quot;5&quot;/&gt;&lt;property id=&quot;20300&quot; value=&quot;Diapositive 9 - &amp;quot;Les travaux interdits (sans dérogation possible)&amp;quot;&quot;/&gt;&lt;property id=&quot;20307&quot; value=&quot;375&quot;/&gt;&lt;/object&gt;&lt;object type=&quot;3&quot; unique_id=&quot;10678&quot;&gt;&lt;property id=&quot;20148&quot; value=&quot;5&quot;/&gt;&lt;property id=&quot;20300&quot; value=&quot;Diapositive 10 - &amp;quot;Les travaux interdits (sans dérogation possible)&amp;quot;&quot;/&gt;&lt;property id=&quot;20307&quot; value=&quot;376&quot;/&gt;&lt;/object&gt;&lt;object type=&quot;3&quot; unique_id=&quot;10679&quot;&gt;&lt;property id=&quot;20148&quot; value=&quot;5&quot;/&gt;&lt;property id=&quot;20300&quot; value=&quot;Diapositive 11 - &amp;quot;Les travaux interdits (sans dérogation possible)&amp;quot;&quot;/&gt;&lt;property id=&quot;20307&quot; value=&quot;377&quot;/&gt;&lt;/object&gt;&lt;object type=&quot;3&quot; unique_id=&quot;10680&quot;&gt;&lt;property id=&quot;20148&quot; value=&quot;5&quot;/&gt;&lt;property id=&quot;20300&quot; value=&quot;Diapositive 12 - &amp;quot;Les travaux interdits (sans dérogation possible)&amp;quot;&quot;/&gt;&lt;property id=&quot;20307&quot; value=&quot;378&quot;/&gt;&lt;/object&gt;&lt;object type=&quot;3&quot; unique_id=&quot;10681&quot;&gt;&lt;property id=&quot;20148&quot; value=&quot;5&quot;/&gt;&lt;property id=&quot;20300&quot; value=&quot;Diapositive 13 - &amp;quot;Les travaux interdits (soumis à déclaration)&amp;quot;&quot;/&gt;&lt;property id=&quot;20307&quot; value=&quot;379&quot;/&gt;&lt;/object&gt;&lt;object type=&quot;3&quot; unique_id=&quot;10682&quot;&gt;&lt;property id=&quot;20148&quot; value=&quot;5&quot;/&gt;&lt;property id=&quot;20300&quot; value=&quot;Diapositive 14 - &amp;quot;Les travaux interdits (soumis à déclaration)&amp;quot;&quot;/&gt;&lt;property id=&quot;20307&quot; value=&quot;382&quot;/&gt;&lt;/object&gt;&lt;object type=&quot;3&quot; unique_id=&quot;10683&quot;&gt;&lt;property id=&quot;20148&quot; value=&quot;5&quot;/&gt;&lt;property id=&quot;20300&quot; value=&quot;Diapositive 15 - &amp;quot;Les travaux interdits (soumis à déclaration)&amp;quot;&quot;/&gt;&lt;property id=&quot;20307&quot; value=&quot;384&quot;/&gt;&lt;/object&gt;&lt;object type=&quot;3&quot; unique_id=&quot;10684&quot;&gt;&lt;property id=&quot;20148&quot; value=&quot;5&quot;/&gt;&lt;property id=&quot;20300&quot; value=&quot;Diapositive 16 - &amp;quot;Les travaux interdits (soumis à déclaration)&amp;quot;&quot;/&gt;&lt;property id=&quot;20307&quot; value=&quot;383&quot;/&gt;&lt;/object&gt;&lt;object type=&quot;3&quot; unique_id=&quot;10685&quot;&gt;&lt;property id=&quot;20148&quot; value=&quot;5&quot;/&gt;&lt;property id=&quot;20300&quot; value=&quot;Diapositive 17 - &amp;quot;Les dérogations de droit&amp;quot;&quot;/&gt;&lt;property id=&quot;20307&quot; value=&quot;381&quot;/&gt;&lt;/object&gt;&lt;object type=&quot;3&quot; unique_id=&quot;10686&quot;&gt;&lt;property id=&quot;20148&quot; value=&quot;5&quot;/&gt;&lt;property id=&quot;20300&quot; value=&quot;Diapositive 18&quot;/&gt;&lt;property id=&quot;20307&quot; value=&quot;368&quot;/&gt;&lt;/object&gt;&lt;object type=&quot;3&quot; unique_id=&quot;10687&quot;&gt;&lt;property id=&quot;20148&quot; value=&quot;5&quot;/&gt;&lt;property id=&quot;20300&quot; value=&quot;Diapositive 19&quot;/&gt;&lt;property id=&quot;20307&quot; value=&quot;360&quot;/&gt;&lt;/object&gt;&lt;object type=&quot;3&quot; unique_id=&quot;10688&quot;&gt;&lt;property id=&quot;20148&quot; value=&quot;5&quot;/&gt;&lt;property id=&quot;20300&quot; value=&quot;Diapositive 20 - &amp;quot;II La demande de dérogation&amp;quot;&quot;/&gt;&lt;property id=&quot;20307&quot; value=&quot;390&quot;/&gt;&lt;/object&gt;&lt;object type=&quot;3&quot; unique_id=&quot;10689&quot;&gt;&lt;property id=&quot;20148&quot; value=&quot;5&quot;/&gt;&lt;property id=&quot;20300&quot; value=&quot;Diapositive 21&quot;/&gt;&lt;property id=&quot;20307&quot; value=&quot;387&quot;/&gt;&lt;/object&gt;&lt;object type=&quot;3&quot; unique_id=&quot;10690&quot;&gt;&lt;property id=&quot;20148&quot; value=&quot;5&quot;/&gt;&lt;property id=&quot;20300&quot; value=&quot;Diapositive 22 - &amp;quot;Le contenu de la déclaration&amp;quot;&quot;/&gt;&lt;property id=&quot;20307&quot; value=&quot;336&quot;/&gt;&lt;/object&gt;&lt;object type=&quot;3&quot; unique_id=&quot;10691&quot;&gt;&lt;property id=&quot;20148&quot; value=&quot;5&quot;/&gt;&lt;property id=&quot;20300&quot; value=&quot;Diapositive 23 - &amp;quot;Liste des informations à tenir à disposition de l’inspection du travail art R4153-45&amp;quot;&quot;/&gt;&lt;property id=&quot;20307&quot; value=&quot;388&quot;/&gt;&lt;/object&gt;&lt;object type=&quot;3&quot; unique_id=&quot;10692&quot;&gt;&lt;property id=&quot;20148&quot; value=&quot;5&quot;/&gt;&lt;property id=&quot;20300&quot; value=&quot;Diapositive 24 - &amp;quot;La forme de la déclaration&amp;quot;&quot;/&gt;&lt;property id=&quot;20307&quot; value=&quot;389&quot;/&gt;&lt;/object&gt;&lt;object type=&quot;3&quot; unique_id=&quot;10693&quot;&gt;&lt;property id=&quot;20148&quot; value=&quot;5&quot;/&gt;&lt;property id=&quot;20300&quot; value=&quot;Diapositive 25&quot;/&gt;&lt;property id=&quot;20307&quot; value=&quot;347&quot;/&gt;&lt;/object&gt;&lt;object type=&quot;3&quot; unique_id=&quot;10694&quot;&gt;&lt;property id=&quot;20148&quot; value=&quot;5&quot;/&gt;&lt;property id=&quot;20300&quot; value=&quot;Diapositive 26 - &amp;quot;III- Procédures d’urgence et mesures concernant les jeunes agés de moins de 18 ans pouvant être mises en œuv&quot;/&gt;&lt;property id=&quot;20307&quot; value=&quot;364&quot;/&gt;&lt;/object&gt;&lt;object type=&quot;3&quot; unique_id=&quot;10695&quot;&gt;&lt;property id=&quot;20148&quot; value=&quot;5&quot;/&gt;&lt;property id=&quot;20300&quot; value=&quot;Diapositive 27 - &amp;quot;Champ d’application&amp;quot;&quot;/&gt;&lt;property id=&quot;20307&quot; value=&quot;365&quot;/&gt;&lt;/object&gt;&lt;object type=&quot;3&quot; unique_id=&quot;10696&quot;&gt;&lt;property id=&quot;20148&quot; value=&quot;5&quot;/&gt;&lt;property id=&quot;20300&quot; value=&quot;Diapositive 28 - &amp;quot;Champ d’application&amp;quot;&quot;/&gt;&lt;property id=&quot;20307&quot; value=&quot;366&quot;/&gt;&lt;/object&gt;&lt;object type=&quot;3&quot; unique_id=&quot;10697&quot;&gt;&lt;property id=&quot;20148&quot; value=&quot;5&quot;/&gt;&lt;property id=&quot;20300&quot; value=&quot;Diapositive 29 - &amp;quot;Champ d’application&amp;quot;&quot;/&gt;&lt;property id=&quot;20307&quot; value=&quot;367&quot;/&gt;&lt;/object&gt;&lt;object type=&quot;3&quot; unique_id=&quot;10698&quot;&gt;&lt;property id=&quot;20148&quot; value=&quot;5&quot;/&gt;&lt;property id=&quot;20300&quot; value=&quot;Diapositive 30 - &amp;quot;Champ d’application&amp;quot;&quot;/&gt;&lt;property id=&quot;20307&quot; value=&quot;370&quot;/&gt;&lt;/object&gt;&lt;object type=&quot;3&quot; unique_id=&quot;10699&quot;&gt;&lt;property id=&quot;20148&quot; value=&quot;5&quot;/&gt;&lt;property id=&quot;20300&quot; value=&quot;Diapositive 31 - &amp;quot;IV  Les sanctions &amp;quot;&quot;/&gt;&lt;property id=&quot;20307&quot; value=&quot;352&quot;/&gt;&lt;/object&gt;&lt;object type=&quot;3&quot; unique_id=&quot;10700&quot;&gt;&lt;property id=&quot;20148&quot; value=&quot;5&quot;/&gt;&lt;property id=&quot;20300&quot; value=&quot;Diapositive 32 - &amp;quot;Les stagiaires et la protection  contre les accidents du travail &amp;quot;&quot;/&gt;&lt;property id=&quot;20307&quot; value=&quot;355&quot;/&gt;&lt;/object&gt;&lt;object type=&quot;3&quot; unique_id=&quot;10701&quot;&gt;&lt;property id=&quot;20148&quot; value=&quot;5&quot;/&gt;&lt;property id=&quot;20300&quot; value=&quot;Diapositive 33 - &amp;quot;Responsabilités  en cas d’accident d’un stagiaire &amp;quot;&quot;/&gt;&lt;property id=&quot;20307&quot; value=&quot;358&quot;/&gt;&lt;/object&gt;&lt;object type=&quot;3&quot; unique_id=&quot;10702&quot;&gt;&lt;property id=&quot;20148&quot; value=&quot;5&quot;/&gt;&lt;property id=&quot;20300&quot; value=&quot;Diapositive 34&quot;/&gt;&lt;property id=&quot;20307&quot; value=&quot;359&quot;/&gt;&lt;/object&gt;&lt;/object&gt;&lt;object type=&quot;8&quot; unique_id=&quot;10738&quot;&gt;&lt;/object&gt;&lt;/object&gt;&lt;/database&gt;"/>
  <p:tag name="MMPROD_NEXTUNIQUEID" val="10011"/>
  <p:tag name="SECTOMILLISECCONVERTED" val="1"/>
</p:tagLst>
</file>

<file path=ppt/theme/theme1.xml><?xml version="1.0" encoding="utf-8"?>
<a:theme xmlns:a="http://schemas.openxmlformats.org/drawingml/2006/main" name="Modèle Diaporama_Pole Trav">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rotWithShape="1">
          <a:gsLst>
            <a:gs pos="0">
              <a:srgbClr val="FBEAC7"/>
            </a:gs>
            <a:gs pos="17999">
              <a:srgbClr val="FEE7F2"/>
            </a:gs>
            <a:gs pos="36000">
              <a:srgbClr val="FAC77D"/>
            </a:gs>
            <a:gs pos="61000">
              <a:srgbClr val="FBA97D"/>
            </a:gs>
            <a:gs pos="82001">
              <a:srgbClr val="FBD49C"/>
            </a:gs>
            <a:gs pos="100000">
              <a:srgbClr val="FEE7F2"/>
            </a:gs>
          </a:gsLst>
          <a:lin ang="2700000" scaled="0"/>
        </a:gradFill>
        <a:ln w="9525" cap="flat" cmpd="sng" algn="ctr">
          <a:solidFill>
            <a:srgbClr val="A2106A"/>
          </a:solidFill>
          <a:prstDash val="solid"/>
          <a:round/>
          <a:headEnd type="none" w="med" len="med"/>
          <a:tailEnd type="none" w="med" len="med"/>
        </a:ln>
        <a:effectLst/>
      </a:spPr>
      <a:bodyPr vert="horz" wrap="square" lIns="0" tIns="0" rIns="0" bIns="0" numCol="1" rtlCol="0" anchor="t" anchorCtr="0" compatLnSpc="1">
        <a:prstTxWarp prst="textNoShape">
          <a:avLst/>
        </a:prstTxWarp>
      </a:bodyPr>
      <a:lstStyle>
        <a:defPPr algn="ctr">
          <a:defRPr sz="1400" dirty="0" smtClean="0"/>
        </a:defPPr>
      </a:lstStyle>
    </a:spDef>
    <a:lnDef>
      <a:spPr bwMode="auto">
        <a:xfrm>
          <a:off x="0" y="0"/>
          <a:ext cx="1" cy="1"/>
        </a:xfrm>
        <a:custGeom>
          <a:avLst/>
          <a:gdLst/>
          <a:ahLst/>
          <a:cxnLst/>
          <a:rect l="0" t="0" r="0" b="0"/>
          <a:pathLst/>
        </a:custGeom>
        <a:gradFill rotWithShape="1">
          <a:gsLst>
            <a:gs pos="0">
              <a:schemeClr val="bg1"/>
            </a:gs>
            <a:gs pos="100000">
              <a:srgbClr val="99CC00"/>
            </a:gs>
          </a:gsLst>
          <a:lin ang="2700000" scaled="1"/>
        </a:gradFill>
        <a:ln w="9525" cap="flat" cmpd="sng" algn="ctr">
          <a:solidFill>
            <a:srgbClr val="A2106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7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seminaire Perigueux atelier risque machine et electrique">
  <a:themeElements>
    <a:clrScheme name="Élémentai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9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Thè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A54C248BE85F428A179832E02F6E86" ma:contentTypeVersion="1" ma:contentTypeDescription="Crée un document." ma:contentTypeScope="" ma:versionID="ed3f45da47290f9ddf205d5c1ac9ebdf">
  <xsd:schema xmlns:xsd="http://www.w3.org/2001/XMLSchema" xmlns:xs="http://www.w3.org/2001/XMLSchema" xmlns:p="http://schemas.microsoft.com/office/2006/metadata/properties" xmlns:ns1="http://schemas.microsoft.com/sharepoint/v3" xmlns:ns2="851e6999-fc06-4788-9600-2b2676801001" targetNamespace="http://schemas.microsoft.com/office/2006/metadata/properties" ma:root="true" ma:fieldsID="d34843a42df4ee87c727a6e9b3b00448" ns1:_="" ns2:_="">
    <xsd:import namespace="http://schemas.microsoft.com/sharepoint/v3"/>
    <xsd:import namespace="851e6999-fc06-4788-9600-2b267680100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Date de début de planification" ma:description="" ma:hidden="true" ma:internalName="PublishingStartDate">
      <xsd:simpleType>
        <xsd:restriction base="dms:Unknown"/>
      </xsd:simpleType>
    </xsd:element>
    <xsd:element name="PublishingExpirationDate" ma:index="12" nillable="true" ma:displayName="Date de fin de planification"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51e6999-fc06-4788-9600-2b2676801001"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A9116A-5E5F-442E-8D23-E7275117FE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51e6999-fc06-4788-9600-2b26768010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F630F7-9E9C-4F3B-A33E-93DDB00FE0F7}">
  <ds:schemaRefs>
    <ds:schemaRef ds:uri="http://schemas.microsoft.com/office/2006/metadata/longProperties"/>
  </ds:schemaRefs>
</ds:datastoreItem>
</file>

<file path=customXml/itemProps3.xml><?xml version="1.0" encoding="utf-8"?>
<ds:datastoreItem xmlns:ds="http://schemas.openxmlformats.org/officeDocument/2006/customXml" ds:itemID="{5EB4A5D6-D9AD-4954-A30C-D69C1A338A47}">
  <ds:schemaRefs>
    <ds:schemaRef ds:uri="http://schemas.microsoft.com/office/2006/metadata/properties"/>
    <ds:schemaRef ds:uri="http://schemas.microsoft.com/office/infopath/2007/PartnerControls"/>
    <ds:schemaRef ds:uri="http://schemas.microsoft.com/sharepoint/v3"/>
  </ds:schemaRefs>
</ds:datastoreItem>
</file>

<file path=customXml/itemProps4.xml><?xml version="1.0" encoding="utf-8"?>
<ds:datastoreItem xmlns:ds="http://schemas.openxmlformats.org/officeDocument/2006/customXml" ds:itemID="{4CC92C2F-DADB-4167-884C-2DDFECEC3F36}">
  <ds:schemaRefs>
    <ds:schemaRef ds:uri="http://schemas.microsoft.com/sharepoint/events"/>
  </ds:schemaRefs>
</ds:datastoreItem>
</file>

<file path=customXml/itemProps5.xml><?xml version="1.0" encoding="utf-8"?>
<ds:datastoreItem xmlns:ds="http://schemas.openxmlformats.org/officeDocument/2006/customXml" ds:itemID="{8AF6D9CC-7E57-43B0-9EE0-F8D002D683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Modèle Diaporama_Pole Trav</Template>
  <TotalTime>2205</TotalTime>
  <Words>6991</Words>
  <Application>Microsoft Office PowerPoint</Application>
  <PresentationFormat>Affichage à l'écran (4:3)</PresentationFormat>
  <Paragraphs>963</Paragraphs>
  <Slides>34</Slides>
  <Notes>34</Notes>
  <HiddenSlides>1</HiddenSlides>
  <MMClips>0</MMClips>
  <ScaleCrop>false</ScaleCrop>
  <HeadingPairs>
    <vt:vector size="8" baseType="variant">
      <vt:variant>
        <vt:lpstr>Polices utilisées</vt:lpstr>
      </vt:variant>
      <vt:variant>
        <vt:i4>4</vt:i4>
      </vt:variant>
      <vt:variant>
        <vt:lpstr>Thème</vt:lpstr>
      </vt:variant>
      <vt:variant>
        <vt:i4>12</vt:i4>
      </vt:variant>
      <vt:variant>
        <vt:lpstr>Serveurs OLE incorporés</vt:lpstr>
      </vt:variant>
      <vt:variant>
        <vt:i4>1</vt:i4>
      </vt:variant>
      <vt:variant>
        <vt:lpstr>Titres des diapositives</vt:lpstr>
      </vt:variant>
      <vt:variant>
        <vt:i4>34</vt:i4>
      </vt:variant>
    </vt:vector>
  </HeadingPairs>
  <TitlesOfParts>
    <vt:vector size="51" baseType="lpstr">
      <vt:lpstr>Arial</vt:lpstr>
      <vt:lpstr>Calibri</vt:lpstr>
      <vt:lpstr>Times New Roman</vt:lpstr>
      <vt:lpstr>Wingdings</vt:lpstr>
      <vt:lpstr>Modèle Diaporama_Pole Trav</vt:lpstr>
      <vt:lpstr>6_Conception personnalisée</vt:lpstr>
      <vt:lpstr>5_Conception personnalisée</vt:lpstr>
      <vt:lpstr>4_Conception personnalisée</vt:lpstr>
      <vt:lpstr>2_Conception personnalisée</vt:lpstr>
      <vt:lpstr>3_Conception personnalisée</vt:lpstr>
      <vt:lpstr>1_Conception personnalisée</vt:lpstr>
      <vt:lpstr>Conception personnalisée</vt:lpstr>
      <vt:lpstr>Thème1</vt:lpstr>
      <vt:lpstr>7_Conception personnalisée</vt:lpstr>
      <vt:lpstr>seminaire Perigueux atelier risque machine et electrique</vt:lpstr>
      <vt:lpstr>9_Conception personnalisée</vt:lpstr>
      <vt:lpstr>Photo Editor Photo</vt:lpstr>
      <vt:lpstr> </vt:lpstr>
      <vt:lpstr> </vt:lpstr>
      <vt:lpstr> Deux réformes: en 2013 puis en 2015 </vt:lpstr>
      <vt:lpstr>Présentation PowerPoint</vt:lpstr>
      <vt:lpstr>Présentation PowerPoint</vt:lpstr>
      <vt:lpstr>1- Le champ d’application : Les travaux interdits aux mineurs ou réglementés/Les possibilités de dérogation</vt:lpstr>
      <vt:lpstr>Quels sont les jeunes concernés? </vt:lpstr>
      <vt:lpstr>Présentation PowerPoint</vt:lpstr>
      <vt:lpstr>Les travaux interdits (sans dérogation possible)</vt:lpstr>
      <vt:lpstr>Les travaux interdits (sans dérogation possible)</vt:lpstr>
      <vt:lpstr>Les travaux interdits (sans dérogation possible)</vt:lpstr>
      <vt:lpstr>Les travaux interdits (sans dérogation possible)</vt:lpstr>
      <vt:lpstr>Les travaux interdits (soumis à déclaration)</vt:lpstr>
      <vt:lpstr>Les travaux interdits (soumis à déclaration)</vt:lpstr>
      <vt:lpstr>Les travaux interdits (soumis à déclaration)</vt:lpstr>
      <vt:lpstr>Les travaux interdits (soumis à déclaration)</vt:lpstr>
      <vt:lpstr>Les dérogations de droit</vt:lpstr>
      <vt:lpstr>Présentation PowerPoint</vt:lpstr>
      <vt:lpstr>Présentation PowerPoint</vt:lpstr>
      <vt:lpstr>II La demande de dérogation</vt:lpstr>
      <vt:lpstr>Présentation PowerPoint</vt:lpstr>
      <vt:lpstr>Le contenu de la déclaration</vt:lpstr>
      <vt:lpstr>Liste des informations à tenir à disposition de l’inspection du travail art R4153-45</vt:lpstr>
      <vt:lpstr>La forme de la déclaration</vt:lpstr>
      <vt:lpstr>Présentation PowerPoint</vt:lpstr>
      <vt:lpstr>III- Procédures d’urgence et mesures concernant les jeunes agés de moins de 18 ans pouvant être mises en œuvre par l’inspection du travail</vt:lpstr>
      <vt:lpstr>Champ d’application</vt:lpstr>
      <vt:lpstr>Champ d’application</vt:lpstr>
      <vt:lpstr>Champ d’application</vt:lpstr>
      <vt:lpstr>Champ d’application</vt:lpstr>
      <vt:lpstr>IV  Les sanctions </vt:lpstr>
      <vt:lpstr>Les stagiaires et la protection  contre les accidents du travail </vt:lpstr>
      <vt:lpstr>Responsabilités  en cas d’accident d’un stagiaire </vt:lpstr>
      <vt:lpstr>Présentation PowerPoint</vt:lpstr>
    </vt:vector>
  </TitlesOfParts>
  <Company>Ministère du travail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LE-FUR Philippe (DR-AQUIT)</dc:creator>
  <cp:lastModifiedBy>Elias BAZAH</cp:lastModifiedBy>
  <cp:revision>298</cp:revision>
  <cp:lastPrinted>2020-01-30T14:14:53Z</cp:lastPrinted>
  <dcterms:created xsi:type="dcterms:W3CDTF">2017-01-17T17:22:38Z</dcterms:created>
  <dcterms:modified xsi:type="dcterms:W3CDTF">2020-02-02T21:34:52Z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CENTRE-426-19</vt:lpwstr>
  </property>
  <property fmtid="{D5CDD505-2E9C-101B-9397-08002B2CF9AE}" pid="3" name="_dlc_DocIdItemGuid">
    <vt:lpwstr>8ac9b9ec-ba4b-4467-83af-419e36f23eda</vt:lpwstr>
  </property>
  <property fmtid="{D5CDD505-2E9C-101B-9397-08002B2CF9AE}" pid="4" name="_dlc_DocIdUrl">
    <vt:lpwstr>http://intranet.direccte.gouv.fr/alpc/INFOcomdoc/01COM/_layouts/DocIdRedir.aspx?ID=CENTRE-426-19, CENTRE-426-19</vt:lpwstr>
  </property>
</Properties>
</file>