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7" r:id="rId4"/>
  </p:sldMasterIdLst>
  <p:notesMasterIdLst>
    <p:notesMasterId r:id="rId8"/>
  </p:notesMasterIdLst>
  <p:handoutMasterIdLst>
    <p:handoutMasterId r:id="rId9"/>
  </p:handoutMasterIdLst>
  <p:sldIdLst>
    <p:sldId id="256" r:id="rId5"/>
    <p:sldId id="257" r:id="rId6"/>
    <p:sldId id="261" r:id="rId7"/>
  </p:sldIdLst>
  <p:sldSz cx="9144000" cy="5143500" type="screen16x9"/>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3A7B"/>
    <a:srgbClr val="ED1F24"/>
    <a:srgbClr val="233C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4648"/>
  </p:normalViewPr>
  <p:slideViewPr>
    <p:cSldViewPr showGuides="1">
      <p:cViewPr varScale="1">
        <p:scale>
          <a:sx n="156" d="100"/>
          <a:sy n="156" d="100"/>
        </p:scale>
        <p:origin x="824" y="176"/>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6B1237-E877-4E21-8406-D8FE09F73608}" type="datetimeFigureOut">
              <a:rPr lang="fr-FR" smtClean="0"/>
              <a:t>26/04/2021</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F71B17-4D0F-4F55-A0B8-B630F9B389F8}" type="slidenum">
              <a:rPr lang="fr-FR" smtClean="0"/>
              <a:t>‹N°›</a:t>
            </a:fld>
            <a:endParaRPr lang="fr-FR" dirty="0"/>
          </a:p>
        </p:txBody>
      </p:sp>
    </p:spTree>
    <p:extLst>
      <p:ext uri="{BB962C8B-B14F-4D97-AF65-F5344CB8AC3E}">
        <p14:creationId xmlns:p14="http://schemas.microsoft.com/office/powerpoint/2010/main" val="1554286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26/04/2021</a:t>
            </a:fld>
            <a:endParaRPr lang="fr-FR" dirty="0"/>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2</a:t>
            </a:fld>
            <a:endParaRPr lang="fr-FR" dirty="0"/>
          </a:p>
        </p:txBody>
      </p:sp>
    </p:spTree>
    <p:extLst>
      <p:ext uri="{BB962C8B-B14F-4D97-AF65-F5344CB8AC3E}">
        <p14:creationId xmlns:p14="http://schemas.microsoft.com/office/powerpoint/2010/main" val="1050216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9356432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5A5AD892-EE7A-C949-87B2-53E26B28E8E7}" type="datetime1">
              <a:rPr lang="fr-FR" smtClean="0"/>
              <a:t>26/04/2021</a:t>
            </a:fld>
            <a:endParaRPr lang="fr-FR" dirty="0"/>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r>
              <a:rPr lang="fr-FR"/>
              <a:t>Académie de Bordeaux – DAFPIC</a:t>
            </a:r>
            <a:endParaRPr lang="fr-FR" dirty="0"/>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14" name="Image 13">
            <a:extLst>
              <a:ext uri="{FF2B5EF4-FFF2-40B4-BE49-F238E27FC236}">
                <a16:creationId xmlns:a16="http://schemas.microsoft.com/office/drawing/2014/main" id="{1E9D9105-50DC-EC4A-A1C6-C568B4FB81D8}"/>
              </a:ext>
            </a:extLst>
          </p:cNvPr>
          <p:cNvPicPr>
            <a:picLocks noChangeAspect="1"/>
          </p:cNvPicPr>
          <p:nvPr userDrawn="1"/>
        </p:nvPicPr>
        <p:blipFill>
          <a:blip r:embed="rId2"/>
          <a:stretch>
            <a:fillRect/>
          </a:stretch>
        </p:blipFill>
        <p:spPr>
          <a:xfrm>
            <a:off x="395536" y="195485"/>
            <a:ext cx="2699872" cy="635289"/>
          </a:xfrm>
          <a:prstGeom prst="rect">
            <a:avLst/>
          </a:prstGeom>
        </p:spPr>
      </p:pic>
      <p:pic>
        <p:nvPicPr>
          <p:cNvPr id="15" name="Image 14">
            <a:extLst>
              <a:ext uri="{FF2B5EF4-FFF2-40B4-BE49-F238E27FC236}">
                <a16:creationId xmlns:a16="http://schemas.microsoft.com/office/drawing/2014/main" id="{87847267-1D0A-984A-BFBF-892EC1203FAB}"/>
              </a:ext>
            </a:extLst>
          </p:cNvPr>
          <p:cNvPicPr>
            <a:picLocks noChangeAspect="1"/>
          </p:cNvPicPr>
          <p:nvPr userDrawn="1"/>
        </p:nvPicPr>
        <p:blipFill>
          <a:blip r:embed="rId3"/>
          <a:stretch>
            <a:fillRect/>
          </a:stretch>
        </p:blipFill>
        <p:spPr>
          <a:xfrm>
            <a:off x="6804248" y="134467"/>
            <a:ext cx="1929960" cy="757326"/>
          </a:xfrm>
          <a:prstGeom prst="rect">
            <a:avLst/>
          </a:prstGeom>
        </p:spPr>
      </p:pic>
      <p:pic>
        <p:nvPicPr>
          <p:cNvPr id="18" name="Image 17">
            <a:extLst>
              <a:ext uri="{FF2B5EF4-FFF2-40B4-BE49-F238E27FC236}">
                <a16:creationId xmlns:a16="http://schemas.microsoft.com/office/drawing/2014/main" id="{A6DD092A-043B-4744-BB4A-3A6AE2CC2B3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81776" y="272742"/>
            <a:ext cx="936104" cy="480773"/>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13" name="Espace réservé du pied de page 4">
            <a:extLst>
              <a:ext uri="{FF2B5EF4-FFF2-40B4-BE49-F238E27FC236}">
                <a16:creationId xmlns:a16="http://schemas.microsoft.com/office/drawing/2014/main" id="{4D1BE382-B166-6F42-965B-CB57A6FB3D45}"/>
              </a:ext>
            </a:extLst>
          </p:cNvPr>
          <p:cNvSpPr>
            <a:spLocks noGrp="1"/>
          </p:cNvSpPr>
          <p:nvPr>
            <p:ph type="ftr" sz="quarter" idx="11"/>
          </p:nvPr>
        </p:nvSpPr>
        <p:spPr bwMode="gray">
          <a:xfrm>
            <a:off x="720000" y="3919897"/>
            <a:ext cx="3240000" cy="900000"/>
          </a:xfrm>
        </p:spPr>
        <p:txBody>
          <a:bodyPr anchor="b" anchorCtr="0"/>
          <a:lstStyle>
            <a:lvl1pPr>
              <a:defRPr sz="1150"/>
            </a:lvl1pPr>
          </a:lstStyle>
          <a:p>
            <a:r>
              <a:rPr lang="fr-FR"/>
              <a:t>Académie de Bordeaux – DAFPIC</a:t>
            </a:r>
            <a:endParaRPr lang="fr-FR" dirty="0"/>
          </a:p>
        </p:txBody>
      </p:sp>
      <p:pic>
        <p:nvPicPr>
          <p:cNvPr id="14" name="Image 13">
            <a:extLst>
              <a:ext uri="{FF2B5EF4-FFF2-40B4-BE49-F238E27FC236}">
                <a16:creationId xmlns:a16="http://schemas.microsoft.com/office/drawing/2014/main" id="{445FE7A8-2EF4-6248-83C7-723F1F82072F}"/>
              </a:ext>
            </a:extLst>
          </p:cNvPr>
          <p:cNvPicPr>
            <a:picLocks noChangeAspect="1"/>
          </p:cNvPicPr>
          <p:nvPr userDrawn="1"/>
        </p:nvPicPr>
        <p:blipFill>
          <a:blip r:embed="rId2"/>
          <a:stretch>
            <a:fillRect/>
          </a:stretch>
        </p:blipFill>
        <p:spPr>
          <a:xfrm>
            <a:off x="395536" y="195485"/>
            <a:ext cx="2699872" cy="635289"/>
          </a:xfrm>
          <a:prstGeom prst="rect">
            <a:avLst/>
          </a:prstGeom>
        </p:spPr>
      </p:pic>
      <p:pic>
        <p:nvPicPr>
          <p:cNvPr id="15" name="Image 14">
            <a:extLst>
              <a:ext uri="{FF2B5EF4-FFF2-40B4-BE49-F238E27FC236}">
                <a16:creationId xmlns:a16="http://schemas.microsoft.com/office/drawing/2014/main" id="{01043907-2A89-0C48-9BF1-5D27086505DC}"/>
              </a:ext>
            </a:extLst>
          </p:cNvPr>
          <p:cNvPicPr>
            <a:picLocks noChangeAspect="1"/>
          </p:cNvPicPr>
          <p:nvPr userDrawn="1"/>
        </p:nvPicPr>
        <p:blipFill>
          <a:blip r:embed="rId3"/>
          <a:stretch>
            <a:fillRect/>
          </a:stretch>
        </p:blipFill>
        <p:spPr>
          <a:xfrm>
            <a:off x="6804248" y="134467"/>
            <a:ext cx="1929960" cy="757326"/>
          </a:xfrm>
          <a:prstGeom prst="rect">
            <a:avLst/>
          </a:prstGeom>
        </p:spPr>
      </p:pic>
      <p:pic>
        <p:nvPicPr>
          <p:cNvPr id="16" name="Image 15">
            <a:extLst>
              <a:ext uri="{FF2B5EF4-FFF2-40B4-BE49-F238E27FC236}">
                <a16:creationId xmlns:a16="http://schemas.microsoft.com/office/drawing/2014/main" id="{1392236F-CB38-D04D-BFDC-38FAD4A7C6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81776" y="272742"/>
            <a:ext cx="936104" cy="480773"/>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fld id="{1E210601-54DF-4C45-AF8A-0DE11E0343DF}" type="datetime1">
              <a:rPr lang="fr-FR" cap="all" smtClean="0"/>
              <a:t>26/04/2021</a:t>
            </a:fld>
            <a:endParaRPr lang="fr-FR" cap="all" dirty="0"/>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Académie de Bordeaux – DAFPIC</a:t>
            </a: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Image 8">
            <a:extLst>
              <a:ext uri="{FF2B5EF4-FFF2-40B4-BE49-F238E27FC236}">
                <a16:creationId xmlns:a16="http://schemas.microsoft.com/office/drawing/2014/main" id="{573A03C6-DE4B-9A4B-A196-76BA2E859B20}"/>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05615" y="324410"/>
            <a:ext cx="488348" cy="360827"/>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Lst>
  <p:hf hdr="0" ft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200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180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160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140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14C341A2-78AE-FA43-847F-9C51959F5EF7}"/>
              </a:ext>
            </a:extLst>
          </p:cNvPr>
          <p:cNvSpPr>
            <a:spLocks noGrp="1"/>
          </p:cNvSpPr>
          <p:nvPr>
            <p:ph type="title"/>
          </p:nvPr>
        </p:nvSpPr>
        <p:spPr/>
        <p:txBody>
          <a:bodyPr/>
          <a:lstStyle/>
          <a:p>
            <a:endParaRPr lang="fr-FR" dirty="0"/>
          </a:p>
        </p:txBody>
      </p:sp>
      <p:sp>
        <p:nvSpPr>
          <p:cNvPr id="8" name="AutoShape 64" descr="https://foad.phm.education.gouv.fr/intranet/themes/Intranet/images/catalogue/logo_FOAD.gif">
            <a:extLst>
              <a:ext uri="{FF2B5EF4-FFF2-40B4-BE49-F238E27FC236}">
                <a16:creationId xmlns:a16="http://schemas.microsoft.com/office/drawing/2014/main" id="{A79AAF6C-393C-2A44-BE40-7F14054C7D4E}"/>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fr-FR" altLang="fr-FR" sz="1800" dirty="0">
              <a:latin typeface="Arial" panose="020B0604020202020204" pitchFamily="34" charset="0"/>
            </a:endParaRPr>
          </a:p>
        </p:txBody>
      </p:sp>
      <p:sp>
        <p:nvSpPr>
          <p:cNvPr id="23" name="Rectangle 22">
            <a:extLst>
              <a:ext uri="{FF2B5EF4-FFF2-40B4-BE49-F238E27FC236}">
                <a16:creationId xmlns:a16="http://schemas.microsoft.com/office/drawing/2014/main" id="{7CD3C928-A889-3943-B989-033C8A199A24}"/>
              </a:ext>
            </a:extLst>
          </p:cNvPr>
          <p:cNvSpPr/>
          <p:nvPr/>
        </p:nvSpPr>
        <p:spPr>
          <a:xfrm>
            <a:off x="2267744" y="2067694"/>
            <a:ext cx="4677884" cy="1015663"/>
          </a:xfrm>
          <a:prstGeom prst="rect">
            <a:avLst/>
          </a:prstGeom>
        </p:spPr>
        <p:txBody>
          <a:bodyPr wrap="none">
            <a:spAutoFit/>
          </a:bodyPr>
          <a:lstStyle/>
          <a:p>
            <a:pPr algn="r"/>
            <a:r>
              <a:rPr lang="fr-FR" sz="6000" dirty="0">
                <a:solidFill>
                  <a:schemeClr val="tx2">
                    <a:lumMod val="75000"/>
                  </a:schemeClr>
                </a:solidFill>
              </a:rPr>
              <a:t>Vocabulaire</a:t>
            </a:r>
          </a:p>
        </p:txBody>
      </p:sp>
    </p:spTree>
    <p:extLst>
      <p:ext uri="{BB962C8B-B14F-4D97-AF65-F5344CB8AC3E}">
        <p14:creationId xmlns:p14="http://schemas.microsoft.com/office/powerpoint/2010/main" val="2831033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595B448-C2AC-A14F-ACAD-B997069D0458}"/>
              </a:ext>
            </a:extLst>
          </p:cNvPr>
          <p:cNvSpPr>
            <a:spLocks noGrp="1"/>
          </p:cNvSpPr>
          <p:nvPr>
            <p:ph type="dt" sz="half" idx="4294967295"/>
          </p:nvPr>
        </p:nvSpPr>
        <p:spPr>
          <a:xfrm>
            <a:off x="7614000" y="4783500"/>
            <a:ext cx="1170000" cy="360000"/>
          </a:xfrm>
        </p:spPr>
        <p:txBody>
          <a:bodyPr/>
          <a:lstStyle/>
          <a:p>
            <a:pPr algn="r"/>
            <a:fld id="{584287CB-E841-F741-B27E-ABA1E5152B8C}" type="datetime1">
              <a:rPr lang="fr-FR" smtClean="0"/>
              <a:t>26/04/2021</a:t>
            </a:fld>
            <a:endParaRPr lang="fr-FR" cap="all" dirty="0"/>
          </a:p>
        </p:txBody>
      </p:sp>
      <p:sp>
        <p:nvSpPr>
          <p:cNvPr id="4" name="Espace réservé du numéro de diapositive 3">
            <a:extLst>
              <a:ext uri="{FF2B5EF4-FFF2-40B4-BE49-F238E27FC236}">
                <a16:creationId xmlns:a16="http://schemas.microsoft.com/office/drawing/2014/main" id="{0D32C2D0-2F85-2440-AEC3-41E01C948295}"/>
              </a:ext>
            </a:extLst>
          </p:cNvPr>
          <p:cNvSpPr>
            <a:spLocks noGrp="1"/>
          </p:cNvSpPr>
          <p:nvPr>
            <p:ph type="sldNum" sz="quarter" idx="4294967295"/>
          </p:nvPr>
        </p:nvSpPr>
        <p:spPr>
          <a:xfrm>
            <a:off x="6264000" y="4783500"/>
            <a:ext cx="1350000" cy="360000"/>
          </a:xfrm>
        </p:spPr>
        <p:txBody>
          <a:bodyPr/>
          <a:lstStyle/>
          <a:p>
            <a:fld id="{733122C9-A0B9-462F-8757-0847AD287B63}" type="slidenum">
              <a:rPr lang="fr-FR" smtClean="0"/>
              <a:pPr/>
              <a:t>2</a:t>
            </a:fld>
            <a:endParaRPr lang="fr-FR" dirty="0"/>
          </a:p>
        </p:txBody>
      </p:sp>
      <p:sp>
        <p:nvSpPr>
          <p:cNvPr id="6" name="Rectangle 5">
            <a:extLst>
              <a:ext uri="{FF2B5EF4-FFF2-40B4-BE49-F238E27FC236}">
                <a16:creationId xmlns:a16="http://schemas.microsoft.com/office/drawing/2014/main" id="{78904277-EA0C-8A42-AEB0-39DA2F214ED2}"/>
              </a:ext>
            </a:extLst>
          </p:cNvPr>
          <p:cNvSpPr/>
          <p:nvPr/>
        </p:nvSpPr>
        <p:spPr>
          <a:xfrm>
            <a:off x="4355976" y="4731990"/>
            <a:ext cx="1531188" cy="369332"/>
          </a:xfrm>
          <a:prstGeom prst="rect">
            <a:avLst/>
          </a:prstGeom>
        </p:spPr>
        <p:txBody>
          <a:bodyPr wrap="none">
            <a:spAutoFit/>
          </a:bodyPr>
          <a:lstStyle/>
          <a:p>
            <a:r>
              <a:rPr lang="fr-FR" dirty="0">
                <a:solidFill>
                  <a:srgbClr val="C00000"/>
                </a:solidFill>
              </a:rPr>
              <a:t>Vocabulaire</a:t>
            </a:r>
            <a:endParaRPr lang="fr-FR" dirty="0"/>
          </a:p>
        </p:txBody>
      </p:sp>
      <p:sp>
        <p:nvSpPr>
          <p:cNvPr id="7" name="Rectangle 6">
            <a:extLst>
              <a:ext uri="{FF2B5EF4-FFF2-40B4-BE49-F238E27FC236}">
                <a16:creationId xmlns:a16="http://schemas.microsoft.com/office/drawing/2014/main" id="{9786D628-A9AA-EA42-8799-0835EBF48A73}"/>
              </a:ext>
            </a:extLst>
          </p:cNvPr>
          <p:cNvSpPr/>
          <p:nvPr/>
        </p:nvSpPr>
        <p:spPr>
          <a:xfrm>
            <a:off x="395536" y="1006599"/>
            <a:ext cx="8278688" cy="3708708"/>
          </a:xfrm>
          <a:prstGeom prst="rect">
            <a:avLst/>
          </a:prstGeom>
        </p:spPr>
        <p:txBody>
          <a:bodyPr wrap="square">
            <a:spAutoFit/>
          </a:bodyPr>
          <a:lstStyle/>
          <a:p>
            <a:pPr algn="just">
              <a:spcAft>
                <a:spcPts val="600"/>
              </a:spcAft>
            </a:pPr>
            <a:r>
              <a:rPr lang="fr-FR" sz="2000" kern="0" dirty="0">
                <a:latin typeface="Marianne" panose="02000000000000000000" pitchFamily="2" charset="0"/>
                <a:cs typeface="Times New Roman" panose="02020603050405020304" pitchFamily="18" charset="0"/>
              </a:rPr>
              <a:t>Établissant le cadre européen des certifications pour l'éducation et la formation tout au long de la vie)</a:t>
            </a:r>
            <a:endParaRPr lang="fr-FR" sz="2000" b="1" kern="0" dirty="0">
              <a:latin typeface="Marianne" panose="02000000000000000000" pitchFamily="2" charset="0"/>
              <a:cs typeface="Times New Roman" panose="02020603050405020304" pitchFamily="18" charset="0"/>
            </a:endParaRPr>
          </a:p>
          <a:p>
            <a:pPr indent="180340" algn="just">
              <a:spcAft>
                <a:spcPts val="0"/>
              </a:spcAft>
            </a:pPr>
            <a:endParaRPr lang="fr-FR" sz="1000" b="1" dirty="0">
              <a:latin typeface="Marianne" panose="02000000000000000000" pitchFamily="2" charset="0"/>
              <a:ea typeface="Calibri" panose="020F0502020204030204" pitchFamily="34" charset="0"/>
              <a:cs typeface="Times New Roman" panose="02020603050405020304" pitchFamily="18" charset="0"/>
            </a:endParaRPr>
          </a:p>
          <a:p>
            <a:pPr indent="180340" algn="just">
              <a:spcAft>
                <a:spcPts val="0"/>
              </a:spcAft>
            </a:pPr>
            <a:r>
              <a:rPr lang="fr-FR" sz="2000" b="1" dirty="0">
                <a:solidFill>
                  <a:schemeClr val="tx2">
                    <a:lumMod val="75000"/>
                  </a:schemeClr>
                </a:solidFill>
                <a:latin typeface="Marianne" panose="02000000000000000000" pitchFamily="2" charset="0"/>
                <a:ea typeface="Calibri" panose="020F0502020204030204" pitchFamily="34" charset="0"/>
                <a:cs typeface="Times New Roman" panose="02020603050405020304" pitchFamily="18" charset="0"/>
              </a:rPr>
              <a:t>Séance</a:t>
            </a:r>
            <a:r>
              <a:rPr lang="fr-FR" sz="2000" dirty="0">
                <a:latin typeface="Marianne" panose="02000000000000000000" pitchFamily="2" charset="0"/>
                <a:ea typeface="Calibri" panose="020F0502020204030204" pitchFamily="34" charset="0"/>
                <a:cs typeface="Times New Roman" panose="02020603050405020304" pitchFamily="18" charset="0"/>
              </a:rPr>
              <a:t> : intervalle de temps consacré à une activité (Larousse.</a:t>
            </a:r>
          </a:p>
          <a:p>
            <a:pPr indent="180340" algn="just">
              <a:spcAft>
                <a:spcPts val="0"/>
              </a:spcAft>
            </a:pPr>
            <a:endParaRPr lang="fr-FR" sz="1000" dirty="0">
              <a:latin typeface="Marianne" panose="02000000000000000000" pitchFamily="2" charset="0"/>
              <a:ea typeface="Calibri" panose="020F0502020204030204" pitchFamily="34" charset="0"/>
              <a:cs typeface="Times New Roman" panose="02020603050405020304" pitchFamily="18" charset="0"/>
            </a:endParaRPr>
          </a:p>
          <a:p>
            <a:pPr indent="180340" algn="just">
              <a:spcAft>
                <a:spcPts val="0"/>
              </a:spcAft>
            </a:pPr>
            <a:r>
              <a:rPr lang="fr-FR" sz="2000" b="1" dirty="0">
                <a:solidFill>
                  <a:schemeClr val="tx2">
                    <a:lumMod val="75000"/>
                  </a:schemeClr>
                </a:solidFill>
                <a:latin typeface="Marianne" panose="02000000000000000000" pitchFamily="2" charset="0"/>
                <a:ea typeface="Calibri" panose="020F0502020204030204" pitchFamily="34" charset="0"/>
                <a:cs typeface="Times New Roman" panose="02020603050405020304" pitchFamily="18" charset="0"/>
              </a:rPr>
              <a:t>Séquence</a:t>
            </a:r>
            <a:r>
              <a:rPr lang="fr-FR" sz="2000" dirty="0">
                <a:latin typeface="Marianne" panose="02000000000000000000" pitchFamily="2" charset="0"/>
                <a:ea typeface="Calibri" panose="020F0502020204030204" pitchFamily="34" charset="0"/>
                <a:cs typeface="Times New Roman" panose="02020603050405020304" pitchFamily="18" charset="0"/>
              </a:rPr>
              <a:t> : un ensemble de séances consécutives conditionné par un  maximum de x semaines.</a:t>
            </a:r>
          </a:p>
          <a:p>
            <a:pPr indent="180340" algn="just">
              <a:spcAft>
                <a:spcPts val="0"/>
              </a:spcAft>
            </a:pPr>
            <a:endParaRPr lang="fr-FR" sz="1000" dirty="0">
              <a:latin typeface="Marianne" panose="02000000000000000000" pitchFamily="2" charset="0"/>
              <a:ea typeface="Calibri" panose="020F0502020204030204" pitchFamily="34" charset="0"/>
              <a:cs typeface="Times New Roman" panose="02020603050405020304" pitchFamily="18" charset="0"/>
            </a:endParaRPr>
          </a:p>
          <a:p>
            <a:pPr indent="180340" algn="just">
              <a:spcAft>
                <a:spcPts val="0"/>
              </a:spcAft>
            </a:pPr>
            <a:r>
              <a:rPr lang="fr-FR" sz="2000" b="1" dirty="0">
                <a:solidFill>
                  <a:schemeClr val="tx2">
                    <a:lumMod val="75000"/>
                  </a:schemeClr>
                </a:solidFill>
                <a:latin typeface="Marianne" panose="02000000000000000000" pitchFamily="2" charset="0"/>
                <a:ea typeface="Calibri" panose="020F0502020204030204" pitchFamily="34" charset="0"/>
                <a:cs typeface="Times New Roman" panose="02020603050405020304" pitchFamily="18" charset="0"/>
              </a:rPr>
              <a:t>Savoir </a:t>
            </a:r>
            <a:r>
              <a:rPr lang="fr-FR" sz="2000" dirty="0">
                <a:latin typeface="Marianne" panose="02000000000000000000" pitchFamily="2" charset="0"/>
                <a:ea typeface="Calibri" panose="020F0502020204030204" pitchFamily="34" charset="0"/>
                <a:cs typeface="Times New Roman" panose="02020603050405020304" pitchFamily="18" charset="0"/>
              </a:rPr>
              <a:t>: le résultat de l'assimilation d'informations grâce à l'éducation et à la formation. Le savoir est un ensemble de faits, de principes, de théories et de pratiques liés à un domaine de travail ou d'étude. Le cadre européen des certifications fait référence à des savoirs théoriques ou factuels ;</a:t>
            </a:r>
          </a:p>
        </p:txBody>
      </p:sp>
    </p:spTree>
    <p:extLst>
      <p:ext uri="{BB962C8B-B14F-4D97-AF65-F5344CB8AC3E}">
        <p14:creationId xmlns:p14="http://schemas.microsoft.com/office/powerpoint/2010/main" val="4081688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595B448-C2AC-A14F-ACAD-B997069D0458}"/>
              </a:ext>
            </a:extLst>
          </p:cNvPr>
          <p:cNvSpPr>
            <a:spLocks noGrp="1"/>
          </p:cNvSpPr>
          <p:nvPr>
            <p:ph type="dt" sz="half" idx="4294967295"/>
          </p:nvPr>
        </p:nvSpPr>
        <p:spPr>
          <a:xfrm>
            <a:off x="7614000" y="4783500"/>
            <a:ext cx="1170000" cy="360000"/>
          </a:xfrm>
        </p:spPr>
        <p:txBody>
          <a:bodyPr/>
          <a:lstStyle/>
          <a:p>
            <a:pPr algn="r"/>
            <a:fld id="{584287CB-E841-F741-B27E-ABA1E5152B8C}" type="datetime1">
              <a:rPr lang="fr-FR" smtClean="0"/>
              <a:t>26/04/2021</a:t>
            </a:fld>
            <a:endParaRPr lang="fr-FR" cap="all" dirty="0"/>
          </a:p>
        </p:txBody>
      </p:sp>
      <p:sp>
        <p:nvSpPr>
          <p:cNvPr id="4" name="Espace réservé du numéro de diapositive 3">
            <a:extLst>
              <a:ext uri="{FF2B5EF4-FFF2-40B4-BE49-F238E27FC236}">
                <a16:creationId xmlns:a16="http://schemas.microsoft.com/office/drawing/2014/main" id="{0D32C2D0-2F85-2440-AEC3-41E01C948295}"/>
              </a:ext>
            </a:extLst>
          </p:cNvPr>
          <p:cNvSpPr>
            <a:spLocks noGrp="1"/>
          </p:cNvSpPr>
          <p:nvPr>
            <p:ph type="sldNum" sz="quarter" idx="4294967295"/>
          </p:nvPr>
        </p:nvSpPr>
        <p:spPr>
          <a:xfrm>
            <a:off x="6264000" y="4783500"/>
            <a:ext cx="1350000" cy="360000"/>
          </a:xfrm>
        </p:spPr>
        <p:txBody>
          <a:bodyPr/>
          <a:lstStyle/>
          <a:p>
            <a:fld id="{733122C9-A0B9-462F-8757-0847AD287B63}" type="slidenum">
              <a:rPr lang="fr-FR" smtClean="0"/>
              <a:pPr/>
              <a:t>3</a:t>
            </a:fld>
            <a:endParaRPr lang="fr-FR" dirty="0"/>
          </a:p>
        </p:txBody>
      </p:sp>
      <p:sp>
        <p:nvSpPr>
          <p:cNvPr id="8" name="Rectangle 7">
            <a:extLst>
              <a:ext uri="{FF2B5EF4-FFF2-40B4-BE49-F238E27FC236}">
                <a16:creationId xmlns:a16="http://schemas.microsoft.com/office/drawing/2014/main" id="{CBBD5538-9EEB-7548-9AFB-2A89F11F8C44}"/>
              </a:ext>
            </a:extLst>
          </p:cNvPr>
          <p:cNvSpPr/>
          <p:nvPr/>
        </p:nvSpPr>
        <p:spPr>
          <a:xfrm>
            <a:off x="4355976" y="4731990"/>
            <a:ext cx="1531188" cy="369332"/>
          </a:xfrm>
          <a:prstGeom prst="rect">
            <a:avLst/>
          </a:prstGeom>
        </p:spPr>
        <p:txBody>
          <a:bodyPr wrap="none">
            <a:spAutoFit/>
          </a:bodyPr>
          <a:lstStyle/>
          <a:p>
            <a:r>
              <a:rPr lang="fr-FR" dirty="0">
                <a:solidFill>
                  <a:srgbClr val="C00000"/>
                </a:solidFill>
              </a:rPr>
              <a:t>Vocabulaire</a:t>
            </a:r>
            <a:endParaRPr lang="fr-FR" dirty="0"/>
          </a:p>
        </p:txBody>
      </p:sp>
      <p:sp>
        <p:nvSpPr>
          <p:cNvPr id="9" name="Rectangle 8">
            <a:extLst>
              <a:ext uri="{FF2B5EF4-FFF2-40B4-BE49-F238E27FC236}">
                <a16:creationId xmlns:a16="http://schemas.microsoft.com/office/drawing/2014/main" id="{8414885A-8DD9-7748-88C8-305B58B9424D}"/>
              </a:ext>
            </a:extLst>
          </p:cNvPr>
          <p:cNvSpPr/>
          <p:nvPr/>
        </p:nvSpPr>
        <p:spPr>
          <a:xfrm>
            <a:off x="494144" y="936293"/>
            <a:ext cx="8289856" cy="3462486"/>
          </a:xfrm>
          <a:prstGeom prst="rect">
            <a:avLst/>
          </a:prstGeom>
        </p:spPr>
        <p:txBody>
          <a:bodyPr wrap="square">
            <a:spAutoFit/>
          </a:bodyPr>
          <a:lstStyle/>
          <a:p>
            <a:pPr indent="180340" algn="just">
              <a:spcAft>
                <a:spcPts val="600"/>
              </a:spcAft>
            </a:pPr>
            <a:r>
              <a:rPr lang="fr-FR" b="1" dirty="0">
                <a:latin typeface="+mj-lt"/>
                <a:ea typeface="Calibri" panose="020F0502020204030204" pitchFamily="34" charset="0"/>
                <a:cs typeface="Times New Roman" panose="02020603050405020304" pitchFamily="18" charset="0"/>
              </a:rPr>
              <a:t>Aptitude</a:t>
            </a:r>
            <a:r>
              <a:rPr lang="fr-FR" dirty="0">
                <a:latin typeface="+mj-lt"/>
                <a:ea typeface="Calibri" panose="020F0502020204030204" pitchFamily="34" charset="0"/>
                <a:cs typeface="Times New Roman" panose="02020603050405020304" pitchFamily="18" charset="0"/>
              </a:rPr>
              <a:t> : la capacité d'appliquer un savoir et d'utiliser un savoir-faire pour réaliser des tâches et résoudre des problèmes. Le cadre européen des certifications fait référence à des aptitudes cognitives (utilisation de la pensée logique, intuitive et créative) ou pratiques (fondées sur la dextérité ainsi que sur l'utilisation de méthodes, de matériels, d'outils et d'instruments) ;</a:t>
            </a:r>
          </a:p>
          <a:p>
            <a:pPr indent="180340" algn="just">
              <a:spcAft>
                <a:spcPts val="600"/>
              </a:spcAft>
            </a:pPr>
            <a:endParaRPr lang="fr-FR" sz="1100" dirty="0">
              <a:latin typeface="+mj-lt"/>
              <a:ea typeface="Calibri" panose="020F0502020204030204" pitchFamily="34" charset="0"/>
              <a:cs typeface="Times New Roman" panose="02020603050405020304" pitchFamily="18" charset="0"/>
            </a:endParaRPr>
          </a:p>
          <a:p>
            <a:pPr indent="180340" algn="just">
              <a:spcAft>
                <a:spcPts val="600"/>
              </a:spcAft>
            </a:pPr>
            <a:r>
              <a:rPr lang="fr-FR" b="1" dirty="0">
                <a:latin typeface="+mj-lt"/>
                <a:ea typeface="Calibri" panose="020F0502020204030204" pitchFamily="34" charset="0"/>
                <a:cs typeface="Times New Roman" panose="02020603050405020304" pitchFamily="18" charset="0"/>
              </a:rPr>
              <a:t>Compétence</a:t>
            </a:r>
            <a:r>
              <a:rPr lang="fr-FR" dirty="0">
                <a:latin typeface="+mj-lt"/>
                <a:ea typeface="Calibri" panose="020F0502020204030204" pitchFamily="34" charset="0"/>
                <a:cs typeface="Times New Roman" panose="02020603050405020304" pitchFamily="18" charset="0"/>
              </a:rPr>
              <a:t> : la capacité avérée d'utiliser des savoirs, des aptitudes et des dispositions personnelles, sociales ou méthodologiques dans des situations de travail ou d'études et pour le développement professionnel ou personnel. Le cadre européen des certifications fait référence aux compétences en termes de prise de responsabilités et d'autonomie.</a:t>
            </a:r>
          </a:p>
        </p:txBody>
      </p:sp>
    </p:spTree>
    <p:extLst>
      <p:ext uri="{BB962C8B-B14F-4D97-AF65-F5344CB8AC3E}">
        <p14:creationId xmlns:p14="http://schemas.microsoft.com/office/powerpoint/2010/main" val="3816396693"/>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2c7ddd52-0a06-43b1-a35c-dcb15ea2e3f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D57C802836FCB44B44B7372FB2B7972" ma:contentTypeVersion="2" ma:contentTypeDescription="Crée un document." ma:contentTypeScope="" ma:versionID="5a60f89c127121cb1fddd53ae7c254b1">
  <xsd:schema xmlns:xsd="http://www.w3.org/2001/XMLSchema" xmlns:xs="http://www.w3.org/2001/XMLSchema" xmlns:p="http://schemas.microsoft.com/office/2006/metadata/properties" xmlns:ns2="2c7ddd52-0a06-43b1-a35c-dcb15ea2e3f4" targetNamespace="http://schemas.microsoft.com/office/2006/metadata/properties" ma:root="true" ma:fieldsID="d5f738a9b3eb3c0a5db9868b5f12e787" ns2:_="">
    <xsd:import namespace="2c7ddd52-0a06-43b1-a35c-dcb15ea2e3f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ddd52-0a06-43b1-a35c-dcb15ea2e3f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90F7A5-CCE4-473E-B5E5-6F67D366CE71}">
  <ds:schemaRefs>
    <ds:schemaRef ds:uri="2c7ddd52-0a06-43b1-a35c-dcb15ea2e3f4"/>
    <ds:schemaRef ds:uri="http://schemas.microsoft.com/office/infopath/2007/PartnerControls"/>
    <ds:schemaRef ds:uri="http://schemas.openxmlformats.org/package/2006/metadata/core-properties"/>
    <ds:schemaRef ds:uri="http://schemas.microsoft.com/office/2006/documentManagement/types"/>
    <ds:schemaRef ds:uri="http://purl.org/dc/elements/1.1/"/>
    <ds:schemaRef ds:uri="http://www.w3.org/XML/1998/namespace"/>
    <ds:schemaRef ds:uri="http://purl.org/dc/dcmityp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D9EB1297-7AD4-4FBB-8055-8C4B53840874}">
  <ds:schemaRefs>
    <ds:schemaRef ds:uri="http://schemas.microsoft.com/sharepoint/v3/contenttype/forms"/>
  </ds:schemaRefs>
</ds:datastoreItem>
</file>

<file path=customXml/itemProps3.xml><?xml version="1.0" encoding="utf-8"?>
<ds:datastoreItem xmlns:ds="http://schemas.openxmlformats.org/officeDocument/2006/customXml" ds:itemID="{C5A1E121-5B71-425C-AE3F-76F7511971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ddd52-0a06-43b1-a35c-dcb15ea2e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MINISTÈRIEL</Template>
  <TotalTime>178</TotalTime>
  <Words>228</Words>
  <Application>Microsoft Macintosh PowerPoint</Application>
  <PresentationFormat>Affichage à l'écran (16:9)</PresentationFormat>
  <Paragraphs>19</Paragraphs>
  <Slides>3</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Marianne</vt:lpstr>
      <vt:lpstr>Times New Roman</vt:lpstr>
      <vt:lpstr>MINISTÈRIEL</vt:lpstr>
      <vt:lpstr>Présentation PowerPoint</vt:lpstr>
      <vt:lpstr>Présentation PowerPoint</vt:lpstr>
      <vt:lpstr>Présentation PowerPoint</vt:lpstr>
    </vt:vector>
  </TitlesOfParts>
  <Manager>Client</Manager>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16/9</dc:title>
  <dc:subject>Client</dc:subject>
  <dc:creator>Microsoft Office User</dc:creator>
  <cp:lastModifiedBy>Elias BAZAH</cp:lastModifiedBy>
  <cp:revision>28</cp:revision>
  <cp:lastPrinted>2021-04-26T14:47:17Z</cp:lastPrinted>
  <dcterms:created xsi:type="dcterms:W3CDTF">2020-07-03T12:51:20Z</dcterms:created>
  <dcterms:modified xsi:type="dcterms:W3CDTF">2021-04-26T14:50:40Z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